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162" r:id="rId1"/>
  </p:sldMasterIdLst>
  <p:notesMasterIdLst>
    <p:notesMasterId r:id="rId21"/>
  </p:notesMasterIdLst>
  <p:handoutMasterIdLst>
    <p:handoutMasterId r:id="rId22"/>
  </p:handoutMasterIdLst>
  <p:sldIdLst>
    <p:sldId id="256" r:id="rId2"/>
    <p:sldId id="463" r:id="rId3"/>
    <p:sldId id="590" r:id="rId4"/>
    <p:sldId id="652" r:id="rId5"/>
    <p:sldId id="525" r:id="rId6"/>
    <p:sldId id="651" r:id="rId7"/>
    <p:sldId id="653" r:id="rId8"/>
    <p:sldId id="632" r:id="rId9"/>
    <p:sldId id="649" r:id="rId10"/>
    <p:sldId id="630" r:id="rId11"/>
    <p:sldId id="655" r:id="rId12"/>
    <p:sldId id="656" r:id="rId13"/>
    <p:sldId id="627" r:id="rId14"/>
    <p:sldId id="641" r:id="rId15"/>
    <p:sldId id="535" r:id="rId16"/>
    <p:sldId id="461" r:id="rId17"/>
    <p:sldId id="457" r:id="rId18"/>
    <p:sldId id="613" r:id="rId19"/>
    <p:sldId id="270" r:id="rId20"/>
  </p:sldIdLst>
  <p:sldSz cx="12192000" cy="6858000"/>
  <p:notesSz cx="6858000" cy="9313863"/>
  <p:defaultTextStyle>
    <a:defPPr>
      <a:defRPr lang="en-US"/>
    </a:defPPr>
    <a:lvl1pPr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5pPr>
    <a:lvl6pPr marL="2286000" algn="l" defTabSz="914400" rtl="0" eaLnBrk="1" latinLnBrk="0" hangingPunct="1">
      <a:defRPr kern="1200">
        <a:solidFill>
          <a:schemeClr val="tx1"/>
        </a:solidFill>
        <a:latin typeface="Tw Cen MT" panose="020B0602020104020603" pitchFamily="34" charset="0"/>
        <a:ea typeface="+mn-ea"/>
        <a:cs typeface="+mn-cs"/>
      </a:defRPr>
    </a:lvl6pPr>
    <a:lvl7pPr marL="2743200" algn="l" defTabSz="914400" rtl="0" eaLnBrk="1" latinLnBrk="0" hangingPunct="1">
      <a:defRPr kern="1200">
        <a:solidFill>
          <a:schemeClr val="tx1"/>
        </a:solidFill>
        <a:latin typeface="Tw Cen MT" panose="020B0602020104020603" pitchFamily="34" charset="0"/>
        <a:ea typeface="+mn-ea"/>
        <a:cs typeface="+mn-cs"/>
      </a:defRPr>
    </a:lvl7pPr>
    <a:lvl8pPr marL="3200400" algn="l" defTabSz="914400" rtl="0" eaLnBrk="1" latinLnBrk="0" hangingPunct="1">
      <a:defRPr kern="1200">
        <a:solidFill>
          <a:schemeClr val="tx1"/>
        </a:solidFill>
        <a:latin typeface="Tw Cen MT" panose="020B0602020104020603" pitchFamily="34" charset="0"/>
        <a:ea typeface="+mn-ea"/>
        <a:cs typeface="+mn-cs"/>
      </a:defRPr>
    </a:lvl8pPr>
    <a:lvl9pPr marL="3657600" algn="l" defTabSz="914400" rtl="0" eaLnBrk="1" latinLnBrk="0" hangingPunct="1">
      <a:defRPr kern="1200">
        <a:solidFill>
          <a:schemeClr val="tx1"/>
        </a:solidFill>
        <a:latin typeface="Tw Cen MT" panose="020B0602020104020603"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ney Long" initials="RL" lastIdx="1" clrIdx="0">
    <p:extLst>
      <p:ext uri="{19B8F6BF-5375-455C-9EA6-DF929625EA0E}">
        <p15:presenceInfo xmlns:p15="http://schemas.microsoft.com/office/powerpoint/2012/main" userId="9db439ab757801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853"/>
    <a:srgbClr val="009900"/>
    <a:srgbClr val="0000FF"/>
    <a:srgbClr val="FFFF00"/>
    <a:srgbClr val="FF0066"/>
    <a:srgbClr val="B6527B"/>
    <a:srgbClr val="FF9900"/>
    <a:srgbClr val="E96A01"/>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26FB1F-DA2B-4A53-8759-568273DCC9F8}" v="7" dt="2019-04-20T22:01:12.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3" autoAdjust="0"/>
    <p:restoredTop sz="94434" autoAdjust="0"/>
  </p:normalViewPr>
  <p:slideViewPr>
    <p:cSldViewPr snapToGrid="0">
      <p:cViewPr varScale="1">
        <p:scale>
          <a:sx n="78" d="100"/>
          <a:sy n="78" d="100"/>
        </p:scale>
        <p:origin x="184" y="9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E93D4C-3DD4-4477-B412-F0827F550609}"/>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E7310E74-828B-4CD1-8A34-0242F92A5CF8}"/>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26CCDB4-F919-4977-ABFC-2BB201291BD6}" type="datetimeFigureOut">
              <a:rPr lang="en-US"/>
              <a:pPr>
                <a:defRPr/>
              </a:pPr>
              <a:t>4/27/19</a:t>
            </a:fld>
            <a:endParaRPr lang="en-US" dirty="0"/>
          </a:p>
        </p:txBody>
      </p:sp>
      <p:sp>
        <p:nvSpPr>
          <p:cNvPr id="4" name="Footer Placeholder 3">
            <a:extLst>
              <a:ext uri="{FF2B5EF4-FFF2-40B4-BE49-F238E27FC236}">
                <a16:creationId xmlns:a16="http://schemas.microsoft.com/office/drawing/2014/main" id="{C8052699-EE36-4BE8-8964-58935969A8F6}"/>
              </a:ext>
            </a:extLst>
          </p:cNvPr>
          <p:cNvSpPr>
            <a:spLocks noGrp="1"/>
          </p:cNvSpPr>
          <p:nvPr>
            <p:ph type="ftr" sz="quarter" idx="2"/>
          </p:nvPr>
        </p:nvSpPr>
        <p:spPr>
          <a:xfrm>
            <a:off x="0" y="8847138"/>
            <a:ext cx="2971800"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905DAE6E-2AA8-44B4-A757-D462D82E081F}"/>
              </a:ext>
            </a:extLst>
          </p:cNvPr>
          <p:cNvSpPr>
            <a:spLocks noGrp="1"/>
          </p:cNvSpPr>
          <p:nvPr>
            <p:ph type="sldNum" sz="quarter" idx="3"/>
          </p:nvPr>
        </p:nvSpPr>
        <p:spPr>
          <a:xfrm>
            <a:off x="3884613" y="8847138"/>
            <a:ext cx="2971800"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C7BA15E-A32D-44B0-B925-6A58B828A534}" type="slidenum">
              <a:rPr lang="en-US"/>
              <a:pPr>
                <a:defRPr/>
              </a:pPr>
              <a:t>‹#›</a:t>
            </a:fld>
            <a:endParaRPr lang="en-US" dirty="0"/>
          </a:p>
        </p:txBody>
      </p:sp>
    </p:spTree>
    <p:extLst>
      <p:ext uri="{BB962C8B-B14F-4D97-AF65-F5344CB8AC3E}">
        <p14:creationId xmlns:p14="http://schemas.microsoft.com/office/powerpoint/2010/main" val="3255721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3BA64D-0A5B-4B9D-8C12-8F708A77BDFF}"/>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4F315199-5828-4D4E-BB6B-B64BE514BF87}"/>
              </a:ext>
            </a:extLst>
          </p:cNvPr>
          <p:cNvSpPr>
            <a:spLocks noGrp="1"/>
          </p:cNvSpPr>
          <p:nvPr>
            <p:ph type="dt" idx="1"/>
          </p:nvPr>
        </p:nvSpPr>
        <p:spPr>
          <a:xfrm>
            <a:off x="3884613" y="0"/>
            <a:ext cx="2971800" cy="46513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067B7EE-AAF2-4E6B-9AD1-2DA302AF538B}" type="datetimeFigureOut">
              <a:rPr lang="en-US"/>
              <a:pPr>
                <a:defRPr/>
              </a:pPr>
              <a:t>4/27/19</a:t>
            </a:fld>
            <a:endParaRPr lang="en-US" dirty="0"/>
          </a:p>
        </p:txBody>
      </p:sp>
      <p:sp>
        <p:nvSpPr>
          <p:cNvPr id="4" name="Slide Image Placeholder 3">
            <a:extLst>
              <a:ext uri="{FF2B5EF4-FFF2-40B4-BE49-F238E27FC236}">
                <a16:creationId xmlns:a16="http://schemas.microsoft.com/office/drawing/2014/main" id="{B4800F0D-C64F-4BAB-9452-17AC734EB693}"/>
              </a:ext>
            </a:extLst>
          </p:cNvPr>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0CC480E8-7EE6-4166-9F8D-79D1D98A92AC}"/>
              </a:ext>
            </a:extLst>
          </p:cNvPr>
          <p:cNvSpPr>
            <a:spLocks noGrp="1"/>
          </p:cNvSpPr>
          <p:nvPr>
            <p:ph type="body" sz="quarter" idx="3"/>
          </p:nvPr>
        </p:nvSpPr>
        <p:spPr>
          <a:xfrm>
            <a:off x="685800" y="4424363"/>
            <a:ext cx="5486400" cy="41910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195FFFD-A408-4F5D-9708-B551EA0842B4}"/>
              </a:ext>
            </a:extLst>
          </p:cNvPr>
          <p:cNvSpPr>
            <a:spLocks noGrp="1"/>
          </p:cNvSpPr>
          <p:nvPr>
            <p:ph type="ftr" sz="quarter" idx="4"/>
          </p:nvPr>
        </p:nvSpPr>
        <p:spPr>
          <a:xfrm>
            <a:off x="0" y="8847138"/>
            <a:ext cx="2971800" cy="46513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6AAFE3E5-EF4B-4971-8223-C47985E1283B}"/>
              </a:ext>
            </a:extLst>
          </p:cNvPr>
          <p:cNvSpPr>
            <a:spLocks noGrp="1"/>
          </p:cNvSpPr>
          <p:nvPr>
            <p:ph type="sldNum" sz="quarter" idx="5"/>
          </p:nvPr>
        </p:nvSpPr>
        <p:spPr>
          <a:xfrm>
            <a:off x="3884613" y="8847138"/>
            <a:ext cx="2971800" cy="46513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43A54CA-AF77-4C62-8416-0890AD66F042}" type="slidenum">
              <a:rPr lang="en-US"/>
              <a:pPr>
                <a:defRPr/>
              </a:pPr>
              <a:t>‹#›</a:t>
            </a:fld>
            <a:endParaRPr lang="en-US" dirty="0"/>
          </a:p>
        </p:txBody>
      </p:sp>
    </p:spTree>
    <p:extLst>
      <p:ext uri="{BB962C8B-B14F-4D97-AF65-F5344CB8AC3E}">
        <p14:creationId xmlns:p14="http://schemas.microsoft.com/office/powerpoint/2010/main" val="22907302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You are now listening to the SBHC NEWS at the Harvest Center!</a:t>
            </a:r>
          </a:p>
        </p:txBody>
      </p:sp>
      <p:sp>
        <p:nvSpPr>
          <p:cNvPr id="225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F40EC97D-63A1-40C0-9634-FF8C80EAAF1C}" type="slidenum">
              <a:rPr lang="en-US" altLang="en-US" smtClean="0">
                <a:latin typeface="Calibri" panose="020F0502020204030204" pitchFamily="34" charset="0"/>
              </a:rPr>
              <a:pPr fontAlgn="base">
                <a:spcBef>
                  <a:spcPct val="0"/>
                </a:spcBef>
                <a:spcAft>
                  <a:spcPct val="0"/>
                </a:spcAft>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13430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43A54CA-AF77-4C62-8416-0890AD66F042}" type="slidenum">
              <a:rPr lang="en-US" smtClean="0"/>
              <a:pPr>
                <a:defRPr/>
              </a:pPr>
              <a:t>3</a:t>
            </a:fld>
            <a:endParaRPr lang="en-US" dirty="0"/>
          </a:p>
        </p:txBody>
      </p:sp>
    </p:spTree>
    <p:extLst>
      <p:ext uri="{BB962C8B-B14F-4D97-AF65-F5344CB8AC3E}">
        <p14:creationId xmlns:p14="http://schemas.microsoft.com/office/powerpoint/2010/main" val="3653695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7E9FF9-222A-4316-9ED7-99CE8F4BCEC8}" type="slidenum">
              <a:rPr lang="en-US" smtClean="0"/>
              <a:t>8</a:t>
            </a:fld>
            <a:endParaRPr lang="en-US" dirty="0"/>
          </a:p>
        </p:txBody>
      </p:sp>
    </p:spTree>
    <p:extLst>
      <p:ext uri="{BB962C8B-B14F-4D97-AF65-F5344CB8AC3E}">
        <p14:creationId xmlns:p14="http://schemas.microsoft.com/office/powerpoint/2010/main" val="159012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Slide Image Placeholder 1"/>
          <p:cNvSpPr>
            <a:spLocks noGrp="1" noRot="1" noChangeAspect="1"/>
          </p:cNvSpPr>
          <p:nvPr>
            <p:ph type="sldImg"/>
          </p:nvPr>
        </p:nvSpPr>
        <p:spPr>
          <a:xfrm>
            <a:off x="396875" y="692150"/>
            <a:ext cx="6156325" cy="3463925"/>
          </a:xfrm>
        </p:spPr>
      </p:sp>
      <p:sp>
        <p:nvSpPr>
          <p:cNvPr id="1048627" name="Notes Placeholder 2"/>
          <p:cNvSpPr>
            <a:spLocks noGrp="1"/>
          </p:cNvSpPr>
          <p:nvPr>
            <p:ph type="body" idx="1"/>
          </p:nvPr>
        </p:nvSpPr>
        <p:spPr/>
        <p:txBody>
          <a:bodyPr/>
          <a:lstStyle/>
          <a:p>
            <a:r>
              <a:rPr lang="en-US" dirty="0"/>
              <a:t>Ask her to</a:t>
            </a:r>
            <a:r>
              <a:rPr lang="en-US" baseline="0" dirty="0"/>
              <a:t> wave her hand.</a:t>
            </a:r>
            <a:endParaRPr lang="en-US" dirty="0"/>
          </a:p>
        </p:txBody>
      </p:sp>
      <p:sp>
        <p:nvSpPr>
          <p:cNvPr id="1048628" name="Slide Number Placeholder 3"/>
          <p:cNvSpPr>
            <a:spLocks noGrp="1"/>
          </p:cNvSpPr>
          <p:nvPr>
            <p:ph type="sldNum" sz="quarter" idx="10"/>
          </p:nvPr>
        </p:nvSpPr>
        <p:spPr/>
        <p:txBody>
          <a:bodyPr/>
          <a:lstStyle/>
          <a:p>
            <a:fld id="{DD7E9FF9-222A-4316-9ED7-99CE8F4BCEC8}"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52710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48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6AAB5D08-97FF-4079-A067-6407F1437B21}" type="slidenum">
              <a:rPr lang="en-US" altLang="en-US" smtClean="0">
                <a:latin typeface="Calibri" panose="020F0502020204030204" pitchFamily="34" charset="0"/>
              </a:rPr>
              <a:pPr fontAlgn="base">
                <a:spcBef>
                  <a:spcPct val="0"/>
                </a:spcBef>
                <a:spcAft>
                  <a:spcPct val="0"/>
                </a:spcAft>
              </a:pPr>
              <a:t>16</a:t>
            </a:fld>
            <a:endParaRPr lang="en-US" altLang="en-US" dirty="0">
              <a:latin typeface="Calibri" panose="020F0502020204030204" pitchFamily="34" charset="0"/>
            </a:endParaRPr>
          </a:p>
        </p:txBody>
      </p:sp>
    </p:spTree>
    <p:extLst>
      <p:ext uri="{BB962C8B-B14F-4D97-AF65-F5344CB8AC3E}">
        <p14:creationId xmlns:p14="http://schemas.microsoft.com/office/powerpoint/2010/main" val="34364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Check here for all in house ministry announcements. Dance and Van.</a:t>
            </a:r>
          </a:p>
        </p:txBody>
      </p:sp>
      <p:sp>
        <p:nvSpPr>
          <p:cNvPr id="368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C650456E-792A-4040-A03B-C878962BAF00}" type="slidenum">
              <a:rPr lang="en-US" altLang="en-US" smtClean="0">
                <a:latin typeface="Calibri" panose="020F0502020204030204" pitchFamily="34" charset="0"/>
              </a:rPr>
              <a:pPr fontAlgn="base">
                <a:spcBef>
                  <a:spcPct val="0"/>
                </a:spcBef>
                <a:spcAft>
                  <a:spcPct val="0"/>
                </a:spcAft>
              </a:pPr>
              <a:t>17</a:t>
            </a:fld>
            <a:endParaRPr lang="en-US" altLang="en-US" dirty="0">
              <a:latin typeface="Calibri" panose="020F0502020204030204" pitchFamily="34" charset="0"/>
            </a:endParaRPr>
          </a:p>
        </p:txBody>
      </p:sp>
    </p:spTree>
    <p:extLst>
      <p:ext uri="{BB962C8B-B14F-4D97-AF65-F5344CB8AC3E}">
        <p14:creationId xmlns:p14="http://schemas.microsoft.com/office/powerpoint/2010/main" val="364294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Join us on Sunday’s at 8 am for our Fresh Manna Service and our 11 am Service. Tuesday’s noon day prayer. And Wednesday’s at 7:30 p.m. for our Hour of Power Bible Study. </a:t>
            </a:r>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1128EC99-A6F5-4FD0-8E14-28176345B1EB}" type="slidenum">
              <a:rPr lang="en-US" altLang="en-US" smtClean="0">
                <a:latin typeface="Calibri" panose="020F0502020204030204" pitchFamily="34" charset="0"/>
              </a:rPr>
              <a:pPr fontAlgn="base">
                <a:spcBef>
                  <a:spcPct val="0"/>
                </a:spcBef>
                <a:spcAft>
                  <a:spcPct val="0"/>
                </a:spcAft>
              </a:pPr>
              <a:t>18</a:t>
            </a:fld>
            <a:endParaRPr lang="en-US" altLang="en-US" dirty="0">
              <a:latin typeface="Calibri" panose="020F0502020204030204" pitchFamily="34" charset="0"/>
            </a:endParaRPr>
          </a:p>
        </p:txBody>
      </p:sp>
    </p:spTree>
    <p:extLst>
      <p:ext uri="{BB962C8B-B14F-4D97-AF65-F5344CB8AC3E}">
        <p14:creationId xmlns:p14="http://schemas.microsoft.com/office/powerpoint/2010/main" val="2854383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On behalf of Apostle Willie and Prophetess Linda King, we would like to welcome All of our visitors.  Showers please welcome our visitors and each other to Showers of Blessings Harvest Center. The Church – “Where the Impossible – Is Possible.” </a:t>
            </a:r>
          </a:p>
        </p:txBody>
      </p:sp>
      <p:sp>
        <p:nvSpPr>
          <p:cNvPr id="409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fontAlgn="base">
              <a:spcBef>
                <a:spcPct val="0"/>
              </a:spcBef>
              <a:spcAft>
                <a:spcPct val="0"/>
              </a:spcAft>
            </a:pPr>
            <a:fld id="{22F9DE67-BF9F-48F8-BE47-ED80F6463C89}" type="slidenum">
              <a:rPr lang="en-US" altLang="en-US" smtClean="0">
                <a:latin typeface="Calibri" panose="020F0502020204030204" pitchFamily="34" charset="0"/>
              </a:rPr>
              <a:pPr fontAlgn="base">
                <a:spcBef>
                  <a:spcPct val="0"/>
                </a:spcBef>
                <a:spcAft>
                  <a:spcPct val="0"/>
                </a:spcAft>
              </a:pPr>
              <a:t>19</a:t>
            </a:fld>
            <a:endParaRPr lang="en-US" altLang="en-US" dirty="0">
              <a:latin typeface="Calibri" panose="020F0502020204030204" pitchFamily="34" charset="0"/>
            </a:endParaRPr>
          </a:p>
        </p:txBody>
      </p:sp>
    </p:spTree>
    <p:extLst>
      <p:ext uri="{BB962C8B-B14F-4D97-AF65-F5344CB8AC3E}">
        <p14:creationId xmlns:p14="http://schemas.microsoft.com/office/powerpoint/2010/main" val="1030272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a:defRPr/>
            </a:pPr>
            <a:fld id="{AE52E0F5-3862-4589-9C14-9C29B4D1B404}" type="datetimeFigureOut">
              <a:rPr lang="en-US" smtClean="0"/>
              <a:pPr>
                <a:defRPr/>
              </a:pPr>
              <a:t>4/27/19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pPr>
              <a:defRPr/>
            </a:pPr>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pPr>
              <a:defRPr/>
            </a:pPr>
            <a:fld id="{D995953A-D28D-4B61-8211-00FCE007BF25}" type="slidenum">
              <a:rPr lang="en-US" smtClean="0"/>
              <a:pPr>
                <a:defRPr/>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900496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32893C9-C757-4121-B29C-31E95BA7D5CD}" type="datetimeFigureOut">
              <a:rPr lang="en-US" smtClean="0"/>
              <a:pPr>
                <a:defRPr/>
              </a:pPr>
              <a:t>4/27/19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A40ED8A-D93A-4F44-9BE9-BC5B22EF3458}" type="slidenum">
              <a:rPr lang="en-US" smtClean="0"/>
              <a:pPr>
                <a:defRPr/>
              </a:pPr>
              <a:t>‹#›</a:t>
            </a:fld>
            <a:endParaRPr lang="en-US" dirty="0"/>
          </a:p>
        </p:txBody>
      </p:sp>
    </p:spTree>
    <p:extLst>
      <p:ext uri="{BB962C8B-B14F-4D97-AF65-F5344CB8AC3E}">
        <p14:creationId xmlns:p14="http://schemas.microsoft.com/office/powerpoint/2010/main" val="129991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22B8FEC-30B4-4061-8BFC-C8373C7D06A2}"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1CE9A0B-6EE6-4AAB-AF48-541285704C20}" type="slidenum">
              <a:rPr lang="en-US" smtClean="0"/>
              <a:pPr>
                <a:defRPr/>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476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736FA03-8FCE-469C-8436-62FEE62F6133}"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E175E54-F80F-4F35-A20F-0E4A702B215D}" type="slidenum">
              <a:rPr lang="en-US" smtClean="0"/>
              <a:pPr>
                <a:defRPr/>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865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338D0D6-420D-4016-A7EF-D0F3AD617439}"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5265A6A-31F0-456E-894D-7C375F7DD236}" type="slidenum">
              <a:rPr lang="en-US" smtClean="0"/>
              <a:pPr>
                <a:defRPr/>
              </a:pPr>
              <a:t>‹#›</a:t>
            </a:fld>
            <a:endParaRPr lang="en-US" dirty="0"/>
          </a:p>
        </p:txBody>
      </p:sp>
    </p:spTree>
    <p:extLst>
      <p:ext uri="{BB962C8B-B14F-4D97-AF65-F5344CB8AC3E}">
        <p14:creationId xmlns:p14="http://schemas.microsoft.com/office/powerpoint/2010/main" val="1835014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38F0CBB-1130-4055-97C0-300F910ED840}"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C7675A9-9953-4154-BE10-6FBC7D319F1A}" type="slidenum">
              <a:rPr lang="en-US" smtClean="0"/>
              <a:pPr>
                <a:defRPr/>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82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38F0CBB-1130-4055-97C0-300F910ED840}"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C7675A9-9953-4154-BE10-6FBC7D319F1A}" type="slidenum">
              <a:rPr lang="en-US" smtClean="0"/>
              <a:pPr>
                <a:defRPr/>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337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6C747AC-12DB-4C60-A1FD-B8CD2D73756C}"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4BAB84B-41E3-48E2-BC84-64D54B0A8ADC}" type="slidenum">
              <a:rPr lang="en-US" smtClean="0"/>
              <a:pPr>
                <a:defRPr/>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774305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3008DFF-712D-4F99-B8F4-CBB1FE50513B}"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1361549-3062-4C71-AA95-991F4E675130}" type="slidenum">
              <a:rPr lang="en-US" smtClean="0"/>
              <a:pPr>
                <a:defRPr/>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64884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5A59B59-C496-41CF-8D68-CCC48FF9D7E0}"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200B0E9-60BC-4235-8A3D-CC7BAC1A91A7}" type="slidenum">
              <a:rPr lang="en-US" smtClean="0"/>
              <a:pPr>
                <a:defRPr/>
              </a:pPr>
              <a:t>‹#›</a:t>
            </a:fld>
            <a:endParaRPr lang="en-US" dirty="0"/>
          </a:p>
        </p:txBody>
      </p:sp>
    </p:spTree>
    <p:extLst>
      <p:ext uri="{BB962C8B-B14F-4D97-AF65-F5344CB8AC3E}">
        <p14:creationId xmlns:p14="http://schemas.microsoft.com/office/powerpoint/2010/main" val="5705328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5C98507-0F80-4A49-8D30-43005194BD52}" type="datetimeFigureOut">
              <a:rPr lang="en-US" smtClean="0"/>
              <a:pPr>
                <a:defRPr/>
              </a:pPr>
              <a:t>4/27/19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1D72639-5561-4A85-9C9E-2C84FB19D272}" type="slidenum">
              <a:rPr lang="en-US" smtClean="0"/>
              <a:pPr>
                <a:defRPr/>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48709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DE57299-C393-4A85-9A9B-B2FBCC6B73E9}" type="datetimeFigureOut">
              <a:rPr lang="en-US" smtClean="0"/>
              <a:pPr>
                <a:defRPr/>
              </a:pPr>
              <a:t>4/27/19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6A9897A-7DF0-4445-8972-904D150E029A}" type="slidenum">
              <a:rPr lang="en-US" smtClean="0"/>
              <a:pPr>
                <a:defRPr/>
              </a:pPr>
              <a:t>‹#›</a:t>
            </a:fld>
            <a:endParaRPr lang="en-US" dirty="0"/>
          </a:p>
        </p:txBody>
      </p:sp>
    </p:spTree>
    <p:extLst>
      <p:ext uri="{BB962C8B-B14F-4D97-AF65-F5344CB8AC3E}">
        <p14:creationId xmlns:p14="http://schemas.microsoft.com/office/powerpoint/2010/main" val="10948800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770FEDFF-82BE-4DA5-BE54-E00D33CC20AE}" type="datetimeFigureOut">
              <a:rPr lang="en-US" smtClean="0"/>
              <a:pPr>
                <a:defRPr/>
              </a:pPr>
              <a:t>4/27/19</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19CFB4A7-11AE-4572-A2C2-1655E6BFE894}" type="slidenum">
              <a:rPr lang="en-US" smtClean="0"/>
              <a:pPr>
                <a:defRPr/>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594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045ABC74-F133-451A-884E-80F0856C07EB}" type="datetimeFigureOut">
              <a:rPr lang="en-US" smtClean="0"/>
              <a:pPr>
                <a:defRPr/>
              </a:pPr>
              <a:t>4/27/19</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3FBD8DF0-1BD5-43FB-BEF6-CE4134F97A91}" type="slidenum">
              <a:rPr lang="en-US" smtClean="0"/>
              <a:pPr>
                <a:defRPr/>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6289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6CF4FE-4EE9-4378-9AF7-97E8C083D325}" type="datetimeFigureOut">
              <a:rPr lang="en-US" smtClean="0"/>
              <a:pPr>
                <a:defRPr/>
              </a:pPr>
              <a:t>4/27/19</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763BBE1D-D707-4159-AE3A-AD0474229819}" type="slidenum">
              <a:rPr lang="en-US" smtClean="0"/>
              <a:pPr>
                <a:defRPr/>
              </a:pPr>
              <a:t>‹#›</a:t>
            </a:fld>
            <a:endParaRPr lang="en-US" dirty="0"/>
          </a:p>
        </p:txBody>
      </p:sp>
    </p:spTree>
    <p:extLst>
      <p:ext uri="{BB962C8B-B14F-4D97-AF65-F5344CB8AC3E}">
        <p14:creationId xmlns:p14="http://schemas.microsoft.com/office/powerpoint/2010/main" val="2335333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353CA21-162E-42A1-AEA8-C874F939DD76}" type="datetimeFigureOut">
              <a:rPr lang="en-US" smtClean="0"/>
              <a:pPr>
                <a:defRPr/>
              </a:pPr>
              <a:t>4/27/19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AEAD917-09E2-4A89-9ED3-DFD2EE4F8D07}" type="slidenum">
              <a:rPr lang="en-US" smtClean="0"/>
              <a:pPr>
                <a:defRPr/>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901486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B9806AC-BDAA-4E87-B956-3B3C019F11A4}" type="datetimeFigureOut">
              <a:rPr lang="en-US" smtClean="0"/>
              <a:pPr>
                <a:defRPr/>
              </a:pPr>
              <a:t>4/27/19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0AB8FB85-C242-43FD-B832-FFF4FC773D3B}" type="slidenum">
              <a:rPr lang="en-US" smtClean="0"/>
              <a:pPr>
                <a:defRPr/>
              </a:pPr>
              <a:t>‹#›</a:t>
            </a:fld>
            <a:endParaRPr lang="en-US" dirty="0"/>
          </a:p>
        </p:txBody>
      </p:sp>
    </p:spTree>
    <p:extLst>
      <p:ext uri="{BB962C8B-B14F-4D97-AF65-F5344CB8AC3E}">
        <p14:creationId xmlns:p14="http://schemas.microsoft.com/office/powerpoint/2010/main" val="405106709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938F0CBB-1130-4055-97C0-300F910ED840}" type="datetimeFigureOut">
              <a:rPr lang="en-US" smtClean="0"/>
              <a:pPr>
                <a:defRPr/>
              </a:pPr>
              <a:t>4/27/19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1C7675A9-9953-4154-BE10-6FBC7D319F1A}" type="slidenum">
              <a:rPr lang="en-US" smtClean="0"/>
              <a:pPr>
                <a:defRPr/>
              </a:pPr>
              <a:t>‹#›</a:t>
            </a:fld>
            <a:endParaRPr lang="en-US" dirty="0"/>
          </a:p>
        </p:txBody>
      </p:sp>
    </p:spTree>
    <p:extLst>
      <p:ext uri="{BB962C8B-B14F-4D97-AF65-F5344CB8AC3E}">
        <p14:creationId xmlns:p14="http://schemas.microsoft.com/office/powerpoint/2010/main" val="1133588000"/>
      </p:ext>
    </p:extLst>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 id="2147486174" r:id="rId12"/>
    <p:sldLayoutId id="2147486175" r:id="rId13"/>
    <p:sldLayoutId id="2147486176" r:id="rId14"/>
    <p:sldLayoutId id="2147486177" r:id="rId15"/>
    <p:sldLayoutId id="2147486178" r:id="rId16"/>
    <p:sldLayoutId id="2147486179" r:id="rId17"/>
  </p:sldLayoutIdLst>
  <p:transition>
    <p:fade/>
  </p:transition>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05ACC535-93A9-40F9-9CA1-3C0E741F7FFE}"/>
              </a:ext>
            </a:extLst>
          </p:cNvPr>
          <p:cNvSpPr>
            <a:spLocks noGrp="1"/>
          </p:cNvSpPr>
          <p:nvPr>
            <p:ph type="subTitle" idx="1"/>
          </p:nvPr>
        </p:nvSpPr>
        <p:spPr>
          <a:xfrm>
            <a:off x="454240" y="5324527"/>
            <a:ext cx="11506756" cy="1308390"/>
          </a:xfrm>
        </p:spPr>
        <p:txBody>
          <a:bodyPr numCol="1">
            <a:prstTxWarp prst="textPlain">
              <a:avLst/>
            </a:prstTxWarp>
            <a:noAutofit/>
          </a:bodyPr>
          <a:lstStyle/>
          <a:p>
            <a:pPr eaLnBrk="1" fontAlgn="auto" hangingPunct="1">
              <a:spcAft>
                <a:spcPts val="0"/>
              </a:spcAft>
              <a:defRPr/>
            </a:pPr>
            <a:r>
              <a:rPr lang="en-US" sz="7200" b="1" dirty="0">
                <a:ln w="9525">
                  <a:solidFill>
                    <a:schemeClr val="bg1"/>
                  </a:solidFill>
                  <a:prstDash val="solid"/>
                </a:ln>
                <a:effectLst>
                  <a:outerShdw blurRad="12700" dist="38100" dir="2700000" algn="tl" rotWithShape="0">
                    <a:schemeClr val="bg1">
                      <a:lumMod val="50000"/>
                    </a:schemeClr>
                  </a:outerShdw>
                </a:effectLst>
                <a:latin typeface="Colonna MT" panose="04020805060202030203" pitchFamily="82" charset="0"/>
              </a:rPr>
              <a:t>At the Harvest Center!</a:t>
            </a:r>
          </a:p>
        </p:txBody>
      </p:sp>
      <p:sp>
        <p:nvSpPr>
          <p:cNvPr id="11" name="Rectangle 10">
            <a:extLst>
              <a:ext uri="{FF2B5EF4-FFF2-40B4-BE49-F238E27FC236}">
                <a16:creationId xmlns:a16="http://schemas.microsoft.com/office/drawing/2014/main" id="{D3219D33-1C9E-4F37-B517-26059142DC86}"/>
              </a:ext>
            </a:extLst>
          </p:cNvPr>
          <p:cNvSpPr/>
          <p:nvPr/>
        </p:nvSpPr>
        <p:spPr>
          <a:xfrm>
            <a:off x="2739753" y="200394"/>
            <a:ext cx="6590580" cy="1015663"/>
          </a:xfrm>
          <a:prstGeom prst="rect">
            <a:avLst/>
          </a:prstGeom>
        </p:spPr>
        <p:txBody>
          <a:bodyPr>
            <a:prstTxWarp prst="textPlain">
              <a:avLst/>
            </a:prstTxWarp>
            <a:spAutoFit/>
          </a:bodyPr>
          <a:lstStyle/>
          <a:p>
            <a:pPr eaLnBrk="1" fontAlgn="auto" hangingPunct="1">
              <a:spcBef>
                <a:spcPts val="0"/>
              </a:spcBef>
              <a:spcAft>
                <a:spcPts val="0"/>
              </a:spcAft>
              <a:defRPr/>
            </a:pPr>
            <a:r>
              <a:rPr lang="en-US" sz="6000" b="1" dirty="0">
                <a:ln w="9525">
                  <a:solidFill>
                    <a:schemeClr val="bg1"/>
                  </a:solidFill>
                  <a:prstDash val="solid"/>
                </a:ln>
                <a:effectLst>
                  <a:outerShdw blurRad="12700" dist="38100" dir="2700000" algn="tl" rotWithShape="0">
                    <a:schemeClr val="bg1">
                      <a:lumMod val="50000"/>
                    </a:schemeClr>
                  </a:outerShdw>
                </a:effectLst>
                <a:latin typeface="Colonna MT" panose="04020805060202030203" pitchFamily="82" charset="0"/>
              </a:rPr>
              <a:t>SBHC NEWS</a:t>
            </a:r>
          </a:p>
        </p:txBody>
      </p:sp>
      <p:pic>
        <p:nvPicPr>
          <p:cNvPr id="3" name="Picture 2">
            <a:extLst>
              <a:ext uri="{FF2B5EF4-FFF2-40B4-BE49-F238E27FC236}">
                <a16:creationId xmlns:a16="http://schemas.microsoft.com/office/drawing/2014/main" id="{89F96E1A-505D-9646-A120-13288715EF1E}"/>
              </a:ext>
            </a:extLst>
          </p:cNvPr>
          <p:cNvPicPr>
            <a:picLocks noChangeAspect="1"/>
          </p:cNvPicPr>
          <p:nvPr/>
        </p:nvPicPr>
        <p:blipFill>
          <a:blip r:embed="rId3"/>
          <a:stretch>
            <a:fillRect/>
          </a:stretch>
        </p:blipFill>
        <p:spPr>
          <a:xfrm>
            <a:off x="3948832" y="1216057"/>
            <a:ext cx="4517571" cy="45175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88326" y="1918953"/>
            <a:ext cx="4538104" cy="415498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FF0000"/>
                </a:solidFill>
                <a:latin typeface="Franklin Gothic Demi Cond" panose="020B0706030402020204" pitchFamily="34" charset="0"/>
                <a:ea typeface="Malgun Gothic Semilight" panose="020B0502040204020203" pitchFamily="34" charset="-128"/>
                <a:cs typeface="Times New Roman" panose="02020603050405020304" pitchFamily="18" charset="0"/>
              </a:rPr>
              <a:t>Chief Apostle King has officially launched the “Partners In Covenant” program to pay-off the Church in two years. Each Leader and Partner is asked to give $25.00 dollars a week for two years towards paying off the church. Information on how you can participate and pay your vow is on the table in the foyer. Please complete your vow card and turn it in to Apostle King.     </a:t>
            </a:r>
          </a:p>
        </p:txBody>
      </p:sp>
      <p:sp>
        <p:nvSpPr>
          <p:cNvPr id="2" name="TextBox 1"/>
          <p:cNvSpPr txBox="1"/>
          <p:nvPr/>
        </p:nvSpPr>
        <p:spPr>
          <a:xfrm>
            <a:off x="2122389" y="732331"/>
            <a:ext cx="7315200" cy="1292662"/>
          </a:xfrm>
          <a:prstGeom prst="rect">
            <a:avLst/>
          </a:prstGeom>
          <a:noFill/>
        </p:spPr>
        <p:txBody>
          <a:bodyPr vert="horz" wrap="square" rtlCol="0">
            <a:spAutoFit/>
          </a:bodyPr>
          <a:lstStyle/>
          <a:p>
            <a:r>
              <a:rPr lang="en-US" sz="4800" dirty="0">
                <a:ln w="0"/>
                <a:solidFill>
                  <a:schemeClr val="accent1"/>
                </a:solidFill>
                <a:latin typeface="Arial Black" panose="020B0A04020102020204" pitchFamily="34" charset="0"/>
              </a:rPr>
              <a:t>Partners In Covenant </a:t>
            </a:r>
          </a:p>
          <a:p>
            <a:endParaRPr lang="en-US" sz="3000" dirty="0">
              <a:ln w="13462">
                <a:solidFill>
                  <a:schemeClr val="bg1"/>
                </a:solidFill>
                <a:prstDash val="solid"/>
              </a:ln>
              <a:solidFill>
                <a:schemeClr val="tx1">
                  <a:lumMod val="85000"/>
                  <a:lumOff val="15000"/>
                </a:schemeClr>
              </a:solidFill>
              <a:latin typeface="Showcard Gothic" panose="04020904020102020604" pitchFamily="82" charset="0"/>
            </a:endParaRPr>
          </a:p>
        </p:txBody>
      </p:sp>
      <p:pic>
        <p:nvPicPr>
          <p:cNvPr id="4" name="Picture 3">
            <a:extLst>
              <a:ext uri="{FF2B5EF4-FFF2-40B4-BE49-F238E27FC236}">
                <a16:creationId xmlns:a16="http://schemas.microsoft.com/office/drawing/2014/main" id="{55C45A85-59A6-480E-AC9A-F0A87C196485}"/>
              </a:ext>
            </a:extLst>
          </p:cNvPr>
          <p:cNvPicPr>
            <a:picLocks noChangeAspect="1"/>
          </p:cNvPicPr>
          <p:nvPr/>
        </p:nvPicPr>
        <p:blipFill>
          <a:blip r:embed="rId2"/>
          <a:stretch>
            <a:fillRect/>
          </a:stretch>
        </p:blipFill>
        <p:spPr>
          <a:xfrm>
            <a:off x="953036" y="2473845"/>
            <a:ext cx="4826953" cy="3151240"/>
          </a:xfrm>
          <a:prstGeom prst="rect">
            <a:avLst/>
          </a:prstGeom>
        </p:spPr>
      </p:pic>
    </p:spTree>
    <p:extLst>
      <p:ext uri="{BB962C8B-B14F-4D97-AF65-F5344CB8AC3E}">
        <p14:creationId xmlns:p14="http://schemas.microsoft.com/office/powerpoint/2010/main" val="3964631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17716" y="3843354"/>
            <a:ext cx="2143125" cy="2143125"/>
          </a:xfrm>
          <a:prstGeom prst="rect">
            <a:avLst/>
          </a:prstGeom>
        </p:spPr>
      </p:pic>
      <p:pic>
        <p:nvPicPr>
          <p:cNvPr id="3" name="Picture 2"/>
          <p:cNvPicPr>
            <a:picLocks noChangeAspect="1"/>
          </p:cNvPicPr>
          <p:nvPr/>
        </p:nvPicPr>
        <p:blipFill>
          <a:blip r:embed="rId3"/>
          <a:stretch>
            <a:fillRect/>
          </a:stretch>
        </p:blipFill>
        <p:spPr>
          <a:xfrm>
            <a:off x="915136" y="3981466"/>
            <a:ext cx="2457450" cy="1866900"/>
          </a:xfrm>
          <a:prstGeom prst="rect">
            <a:avLst/>
          </a:prstGeom>
        </p:spPr>
      </p:pic>
      <p:sp>
        <p:nvSpPr>
          <p:cNvPr id="4" name="TextBox 3"/>
          <p:cNvSpPr txBox="1"/>
          <p:nvPr/>
        </p:nvSpPr>
        <p:spPr>
          <a:xfrm>
            <a:off x="2311286" y="1912409"/>
            <a:ext cx="7553930" cy="2246769"/>
          </a:xfrm>
          <a:prstGeom prst="rect">
            <a:avLst/>
          </a:prstGeom>
          <a:noFill/>
        </p:spPr>
        <p:txBody>
          <a:bodyPr wrap="square" rtlCol="0">
            <a:spAutoFit/>
          </a:bodyPr>
          <a:lstStyle/>
          <a:p>
            <a:r>
              <a:rPr lang="en-US" sz="2800" dirty="0">
                <a:solidFill>
                  <a:srgbClr val="FF0000"/>
                </a:solidFill>
                <a:latin typeface="Franklin Gothic Demi Cond" panose="020B0706030402020204" pitchFamily="34" charset="0"/>
              </a:rPr>
              <a:t>Showers Get Ready for the launching of our new website, the Showers Mobile App and the new Push Pay Giving App today during our 10 am service.  Bring your iPad, mobile phones or laptops to connect to the new Showers Experience! </a:t>
            </a:r>
          </a:p>
        </p:txBody>
      </p:sp>
      <p:sp>
        <p:nvSpPr>
          <p:cNvPr id="5" name="TextBox 4"/>
          <p:cNvSpPr txBox="1"/>
          <p:nvPr/>
        </p:nvSpPr>
        <p:spPr>
          <a:xfrm>
            <a:off x="3644721" y="643943"/>
            <a:ext cx="4087979" cy="1107996"/>
          </a:xfrm>
          <a:prstGeom prst="rect">
            <a:avLst/>
          </a:prstGeom>
          <a:noFill/>
        </p:spPr>
        <p:txBody>
          <a:bodyPr wrap="none" rtlCol="0">
            <a:spAutoFit/>
          </a:bodyPr>
          <a:lstStyle/>
          <a:p>
            <a:r>
              <a:rPr lang="en-US" sz="6600" dirty="0">
                <a:ln w="0"/>
                <a:solidFill>
                  <a:schemeClr val="accent1"/>
                </a:solidFill>
                <a:latin typeface="Arial Black" panose="020B0A04020102020204" pitchFamily="34" charset="0"/>
              </a:rPr>
              <a:t>Pushpay</a:t>
            </a:r>
          </a:p>
        </p:txBody>
      </p:sp>
    </p:spTree>
    <p:extLst>
      <p:ext uri="{BB962C8B-B14F-4D97-AF65-F5344CB8AC3E}">
        <p14:creationId xmlns:p14="http://schemas.microsoft.com/office/powerpoint/2010/main" val="40566993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9122" y="2897746"/>
            <a:ext cx="6422078" cy="2246769"/>
          </a:xfrm>
          <a:prstGeom prst="rect">
            <a:avLst/>
          </a:prstGeom>
          <a:noFill/>
        </p:spPr>
        <p:txBody>
          <a:bodyPr wrap="square" rtlCol="0">
            <a:spAutoFit/>
          </a:bodyPr>
          <a:lstStyle/>
          <a:p>
            <a:r>
              <a:rPr lang="en-US" sz="2800" dirty="0">
                <a:solidFill>
                  <a:srgbClr val="FF0000"/>
                </a:solidFill>
                <a:latin typeface="Franklin Gothic Demi Cond" panose="020B0706030402020204" pitchFamily="34" charset="0"/>
              </a:rPr>
              <a:t>“WE ARE MORE THAN A CHURCH,” Leadership Workshop will be held on Saturday, May 11</a:t>
            </a:r>
            <a:r>
              <a:rPr lang="en-US" sz="2800" baseline="30000" dirty="0">
                <a:solidFill>
                  <a:srgbClr val="FF0000"/>
                </a:solidFill>
                <a:latin typeface="Franklin Gothic Demi Cond" panose="020B0706030402020204" pitchFamily="34" charset="0"/>
              </a:rPr>
              <a:t>th</a:t>
            </a:r>
            <a:r>
              <a:rPr lang="en-US" sz="2800" dirty="0">
                <a:solidFill>
                  <a:srgbClr val="FF0000"/>
                </a:solidFill>
                <a:latin typeface="Franklin Gothic Demi Cond" panose="020B0706030402020204" pitchFamily="34" charset="0"/>
              </a:rPr>
              <a:t>  from 9:30 am to 12 noon. Lunch  will be served. This is mandatory for all Leaders! To be excused, YOU must see Apostle King. </a:t>
            </a:r>
          </a:p>
        </p:txBody>
      </p:sp>
      <p:pic>
        <p:nvPicPr>
          <p:cNvPr id="3" name="Picture 2"/>
          <p:cNvPicPr>
            <a:picLocks noChangeAspect="1"/>
          </p:cNvPicPr>
          <p:nvPr/>
        </p:nvPicPr>
        <p:blipFill>
          <a:blip r:embed="rId2"/>
          <a:stretch>
            <a:fillRect/>
          </a:stretch>
        </p:blipFill>
        <p:spPr>
          <a:xfrm>
            <a:off x="778546" y="4229655"/>
            <a:ext cx="3529302" cy="1903055"/>
          </a:xfrm>
          <a:prstGeom prst="rect">
            <a:avLst/>
          </a:prstGeom>
        </p:spPr>
      </p:pic>
      <p:pic>
        <p:nvPicPr>
          <p:cNvPr id="5" name="Picture 4"/>
          <p:cNvPicPr>
            <a:picLocks noChangeAspect="1"/>
          </p:cNvPicPr>
          <p:nvPr/>
        </p:nvPicPr>
        <p:blipFill>
          <a:blip r:embed="rId3"/>
          <a:stretch>
            <a:fillRect/>
          </a:stretch>
        </p:blipFill>
        <p:spPr>
          <a:xfrm>
            <a:off x="5847009" y="730597"/>
            <a:ext cx="5404229" cy="1698087"/>
          </a:xfrm>
          <a:prstGeom prst="rect">
            <a:avLst/>
          </a:prstGeom>
        </p:spPr>
      </p:pic>
    </p:spTree>
    <p:extLst>
      <p:ext uri="{BB962C8B-B14F-4D97-AF65-F5344CB8AC3E}">
        <p14:creationId xmlns:p14="http://schemas.microsoft.com/office/powerpoint/2010/main" val="16272159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Rectangle 3"/>
          <p:cNvSpPr/>
          <p:nvPr/>
        </p:nvSpPr>
        <p:spPr>
          <a:xfrm>
            <a:off x="734094" y="2306215"/>
            <a:ext cx="10805087" cy="40318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eaLnBrk="1" fontAlgn="auto" hangingPunct="1">
              <a:spcBef>
                <a:spcPts val="0"/>
              </a:spcBef>
              <a:spcAft>
                <a:spcPts val="0"/>
              </a:spcAft>
            </a:pPr>
            <a:r>
              <a:rPr lang="en-US" sz="44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Heaven’s Family Kitchen </a:t>
            </a:r>
          </a:p>
          <a:p>
            <a:pPr algn="ctr" eaLnBrk="1" fontAlgn="auto" hangingPunct="1">
              <a:spcBef>
                <a:spcPts val="0"/>
              </a:spcBef>
              <a:spcAft>
                <a:spcPts val="0"/>
              </a:spcAft>
            </a:pPr>
            <a:r>
              <a:rPr lang="en-US" sz="44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from the Heart </a:t>
            </a:r>
          </a:p>
          <a:p>
            <a:pPr eaLnBrk="1" fontAlgn="auto" hangingPunct="1">
              <a:spcBef>
                <a:spcPts val="0"/>
              </a:spcBef>
              <a:spcAft>
                <a:spcPts val="0"/>
              </a:spcAft>
            </a:pPr>
            <a:r>
              <a:rPr lang="en-US" sz="2800" dirty="0">
                <a:ln w="0"/>
                <a:solidFill>
                  <a:srgbClr val="FF0000"/>
                </a:solidFill>
                <a:latin typeface="Franklin Gothic Demi Cond" panose="020B0706030402020204" pitchFamily="34" charset="0"/>
                <a:ea typeface="Arial Unicode MS" panose="020B0604020202020204" pitchFamily="34" charset="-128"/>
                <a:cs typeface="Times New Roman" panose="02020603050405020304" pitchFamily="18" charset="0"/>
              </a:rPr>
              <a:t>will be selling dinners on May 12</a:t>
            </a:r>
            <a:r>
              <a:rPr lang="en-US" sz="2800" baseline="30000" dirty="0">
                <a:ln w="0"/>
                <a:solidFill>
                  <a:srgbClr val="FF0000"/>
                </a:solidFill>
                <a:latin typeface="Franklin Gothic Demi Cond" panose="020B0706030402020204" pitchFamily="34" charset="0"/>
                <a:ea typeface="Arial Unicode MS" panose="020B0604020202020204" pitchFamily="34" charset="-128"/>
                <a:cs typeface="Times New Roman" panose="02020603050405020304" pitchFamily="18" charset="0"/>
              </a:rPr>
              <a:t>th</a:t>
            </a:r>
            <a:r>
              <a:rPr lang="en-US" sz="2800" dirty="0">
                <a:ln w="0"/>
                <a:solidFill>
                  <a:srgbClr val="FF0000"/>
                </a:solidFill>
                <a:latin typeface="Franklin Gothic Demi Cond" panose="020B0706030402020204" pitchFamily="34" charset="0"/>
                <a:ea typeface="Arial Unicode MS" panose="020B0604020202020204" pitchFamily="34" charset="-128"/>
                <a:cs typeface="Times New Roman" panose="02020603050405020304" pitchFamily="18" charset="0"/>
              </a:rPr>
              <a:t> after 10 am service. The menu includes Sliced Honey Ham, Meatballs w/Gravy and Smothered Pork Chops. There is also an Ox Tail Bowl with Rice Dinner.  She is doing a Mother’s Day Special $1 dollar off  one dinner purchased. You can now cash app @ $noop87. For pre-orders, call 386-972-4716. Please support Sis. Jeanette Watson as she move forward in the things of God. </a:t>
            </a:r>
            <a:endParaRPr lang="zh-CN" altLang="en-US" sz="2800" dirty="0">
              <a:ln w="0"/>
              <a:solidFill>
                <a:srgbClr val="FF0000"/>
              </a:solidFill>
              <a:latin typeface="Franklin Gothic Demi Cond" panose="020B0706030402020204" pitchFamily="34" charset="0"/>
              <a:ea typeface="Arial Unicode MS" panose="020B0604020202020204" pitchFamily="34" charset="-128"/>
              <a:cs typeface="Times New Roman" panose="02020603050405020304" pitchFamily="18" charset="0"/>
            </a:endParaRPr>
          </a:p>
        </p:txBody>
      </p:sp>
      <p:pic>
        <p:nvPicPr>
          <p:cNvPr id="2097164" name="Picture 1"/>
          <p:cNvPicPr>
            <a:picLocks noChangeAspect="1"/>
          </p:cNvPicPr>
          <p:nvPr/>
        </p:nvPicPr>
        <p:blipFill>
          <a:blip r:embed="rId3"/>
          <a:stretch>
            <a:fillRect/>
          </a:stretch>
        </p:blipFill>
        <p:spPr>
          <a:xfrm>
            <a:off x="2790531" y="480019"/>
            <a:ext cx="6692215" cy="1826196"/>
          </a:xfrm>
          <a:prstGeom prst="rect">
            <a:avLst/>
          </a:prstGeom>
        </p:spPr>
      </p:pic>
    </p:spTree>
    <p:extLst>
      <p:ext uri="{BB962C8B-B14F-4D97-AF65-F5344CB8AC3E}">
        <p14:creationId xmlns:p14="http://schemas.microsoft.com/office/powerpoint/2010/main" val="4289502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23325" y="843565"/>
            <a:ext cx="9871616" cy="927279"/>
          </a:xfrm>
          <a:noFill/>
          <a:ln>
            <a:noFill/>
          </a:ln>
        </p:spPr>
        <p:txBody>
          <a:bodyPr>
            <a:noAutofit/>
          </a:bodyPr>
          <a:lstStyle/>
          <a:p>
            <a:r>
              <a:rPr lang="en-US" dirty="0">
                <a:ln w="0"/>
                <a:solidFill>
                  <a:schemeClr val="accent1"/>
                </a:solidFill>
                <a:latin typeface="Arial Black" panose="020B0A04020102020204" pitchFamily="34" charset="0"/>
              </a:rPr>
              <a:t>Possessing The Things of God</a:t>
            </a:r>
          </a:p>
        </p:txBody>
      </p:sp>
      <p:sp>
        <p:nvSpPr>
          <p:cNvPr id="5" name="Content Placeholder 4"/>
          <p:cNvSpPr>
            <a:spLocks noGrp="1"/>
          </p:cNvSpPr>
          <p:nvPr>
            <p:ph sz="half" idx="4294967295"/>
          </p:nvPr>
        </p:nvSpPr>
        <p:spPr>
          <a:xfrm>
            <a:off x="4649274" y="2760084"/>
            <a:ext cx="6545667" cy="3035858"/>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marL="0" indent="0">
              <a:buNone/>
            </a:pPr>
            <a:r>
              <a:rPr lang="en-US" sz="2800" dirty="0">
                <a:ln w="0"/>
                <a:solidFill>
                  <a:srgbClr val="FF0000"/>
                </a:solidFill>
                <a:latin typeface="Franklin Gothic Demi Cond" panose="020B0706030402020204" pitchFamily="34" charset="0"/>
                <a:cs typeface="Times New Roman" panose="02020603050405020304" pitchFamily="18" charset="0"/>
              </a:rPr>
              <a:t>It’s “Revival Time” with Chief Apostle Willie L. King, Jr. Chief Apostle King will be in Revival here at Showers of Blessings Harvest Center Wednesday, May 15</a:t>
            </a:r>
            <a:r>
              <a:rPr lang="en-US" sz="2800" baseline="30000" dirty="0">
                <a:ln w="0"/>
                <a:solidFill>
                  <a:srgbClr val="FF0000"/>
                </a:solidFill>
                <a:latin typeface="Franklin Gothic Demi Cond" panose="020B0706030402020204" pitchFamily="34" charset="0"/>
                <a:cs typeface="Times New Roman" panose="02020603050405020304" pitchFamily="18" charset="0"/>
              </a:rPr>
              <a:t>th</a:t>
            </a:r>
            <a:r>
              <a:rPr lang="en-US" sz="2800" dirty="0">
                <a:ln w="0"/>
                <a:solidFill>
                  <a:srgbClr val="FF0000"/>
                </a:solidFill>
                <a:latin typeface="Franklin Gothic Demi Cond" panose="020B0706030402020204" pitchFamily="34" charset="0"/>
                <a:cs typeface="Times New Roman" panose="02020603050405020304" pitchFamily="18" charset="0"/>
              </a:rPr>
              <a:t> – Friday, May 17</a:t>
            </a:r>
            <a:r>
              <a:rPr lang="en-US" sz="2800" baseline="30000" dirty="0">
                <a:ln w="0"/>
                <a:solidFill>
                  <a:srgbClr val="FF0000"/>
                </a:solidFill>
                <a:latin typeface="Franklin Gothic Demi Cond" panose="020B0706030402020204" pitchFamily="34" charset="0"/>
                <a:cs typeface="Times New Roman" panose="02020603050405020304" pitchFamily="18" charset="0"/>
              </a:rPr>
              <a:t>th</a:t>
            </a:r>
            <a:r>
              <a:rPr lang="en-US" sz="2800" dirty="0">
                <a:ln w="0"/>
                <a:solidFill>
                  <a:srgbClr val="FF0000"/>
                </a:solidFill>
                <a:latin typeface="Franklin Gothic Demi Cond" panose="020B0706030402020204" pitchFamily="34" charset="0"/>
                <a:cs typeface="Times New Roman" panose="02020603050405020304" pitchFamily="18" charset="0"/>
              </a:rPr>
              <a:t>. Service will start at 7:30 pm nightly. Apostle King will delegate a ministry for each night. You don’t want to miss this Awesome move of God!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080" y="1897200"/>
            <a:ext cx="3290513" cy="4117235"/>
          </a:xfrm>
          <a:prstGeom prst="rect">
            <a:avLst/>
          </a:prstGeom>
        </p:spPr>
      </p:pic>
    </p:spTree>
    <p:extLst>
      <p:ext uri="{BB962C8B-B14F-4D97-AF65-F5344CB8AC3E}">
        <p14:creationId xmlns:p14="http://schemas.microsoft.com/office/powerpoint/2010/main" val="180382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3C595-A475-4310-B219-2CDA4C0104D3}"/>
              </a:ext>
            </a:extLst>
          </p:cNvPr>
          <p:cNvPicPr>
            <a:picLocks noChangeAspect="1"/>
          </p:cNvPicPr>
          <p:nvPr/>
        </p:nvPicPr>
        <p:blipFill rotWithShape="1">
          <a:blip r:embed="rId2">
            <a:extLst>
              <a:ext uri="{28A0092B-C50C-407E-A947-70E740481C1C}">
                <a14:useLocalDpi xmlns:a14="http://schemas.microsoft.com/office/drawing/2010/main" val="0"/>
              </a:ext>
            </a:extLst>
          </a:blip>
          <a:srcRect t="3159" b="8761"/>
          <a:stretch/>
        </p:blipFill>
        <p:spPr>
          <a:xfrm>
            <a:off x="1328962" y="705135"/>
            <a:ext cx="9749306" cy="1918953"/>
          </a:xfrm>
          <a:prstGeom prst="roundRect">
            <a:avLst>
              <a:gd name="adj" fmla="val 8594"/>
            </a:avLst>
          </a:prstGeom>
          <a:solidFill>
            <a:srgbClr val="FFFFFF">
              <a:shade val="85000"/>
            </a:srgbClr>
          </a:solidFill>
          <a:ln>
            <a:solidFill>
              <a:schemeClr val="accent2">
                <a:lumMod val="75000"/>
              </a:schemeClr>
            </a:solidFill>
          </a:ln>
          <a:effectLst>
            <a:reflection blurRad="12700" stA="38000" endPos="28000" dist="5000" dir="5400000" sy="-100000" algn="bl" rotWithShape="0"/>
          </a:effectLst>
        </p:spPr>
      </p:pic>
      <p:sp>
        <p:nvSpPr>
          <p:cNvPr id="32771" name="TextBox 2"/>
          <p:cNvSpPr txBox="1">
            <a:spLocks noChangeArrowheads="1"/>
          </p:cNvSpPr>
          <p:nvPr/>
        </p:nvSpPr>
        <p:spPr bwMode="auto">
          <a:xfrm>
            <a:off x="1371599" y="3480560"/>
            <a:ext cx="9706669" cy="2062103"/>
          </a:xfrm>
          <a:prstGeom prst="rect">
            <a:avLst/>
          </a:prstGeom>
          <a:noFill/>
          <a:ln>
            <a:noFill/>
          </a:ln>
          <a:extLst/>
        </p:spPr>
        <p:style>
          <a:lnRef idx="2">
            <a:schemeClr val="accent2"/>
          </a:lnRef>
          <a:fillRef idx="1">
            <a:schemeClr val="lt1"/>
          </a:fillRef>
          <a:effectRef idx="0">
            <a:schemeClr val="accent2"/>
          </a:effectRef>
          <a:fontRef idx="minor">
            <a:schemeClr val="dk1"/>
          </a:fontRef>
        </p:style>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3200" dirty="0">
                <a:solidFill>
                  <a:srgbClr val="FF0000"/>
                </a:solidFill>
                <a:latin typeface="Franklin Gothic Demi Cond" panose="020B0706030402020204" pitchFamily="34" charset="0"/>
                <a:ea typeface="Malgun Gothic Semilight" panose="020B0502040204020203" pitchFamily="34" charset="-128"/>
                <a:cs typeface="Times New Roman" panose="02020603050405020304" pitchFamily="18" charset="0"/>
              </a:rPr>
              <a:t>Chief Apostle King and Pastor Linda King wants to remind all Partners and Visitors that you can pay your tithes and offerings online using Push Pay. Visit our website at:</a:t>
            </a:r>
            <a:r>
              <a:rPr lang="en-US" altLang="en-US" sz="3200" dirty="0">
                <a:latin typeface="Franklin Gothic Demi Cond" panose="020B0706030402020204" pitchFamily="34" charset="0"/>
                <a:ea typeface="Malgun Gothic Semilight" panose="020B0502040204020203" pitchFamily="34" charset="-128"/>
                <a:cs typeface="Times New Roman" panose="02020603050405020304" pitchFamily="18" charset="0"/>
              </a:rPr>
              <a:t> </a:t>
            </a:r>
            <a:r>
              <a:rPr lang="en-US" altLang="en-US" sz="3200" dirty="0">
                <a:ln w="0"/>
                <a:solidFill>
                  <a:srgbClr val="0000FF"/>
                </a:solidFill>
                <a:latin typeface="Franklin Gothic Demi Cond" panose="020B0706030402020204" pitchFamily="34" charset="0"/>
                <a:ea typeface="Malgun Gothic Semilight" panose="020B0502040204020203" pitchFamily="34" charset="-128"/>
                <a:cs typeface="Times New Roman" panose="02020603050405020304" pitchFamily="18" charset="0"/>
              </a:rPr>
              <a:t>www.showersofblessings.org</a:t>
            </a:r>
            <a:r>
              <a:rPr lang="en-US" altLang="en-US" sz="3200" dirty="0">
                <a:solidFill>
                  <a:schemeClr val="bg1"/>
                </a:solidFill>
                <a:latin typeface="Franklin Gothic Demi Cond" panose="020B0706030402020204" pitchFamily="34" charset="0"/>
                <a:ea typeface="Malgun Gothic Semilight" panose="020B0502040204020203" pitchFamily="34" charset="-128"/>
                <a:cs typeface="Times New Roman" panose="02020603050405020304" pitchFamily="18" charset="0"/>
              </a:rPr>
              <a:t>. advance.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2"/>
          <p:cNvSpPr txBox="1">
            <a:spLocks noChangeArrowheads="1"/>
          </p:cNvSpPr>
          <p:nvPr/>
        </p:nvSpPr>
        <p:spPr bwMode="auto">
          <a:xfrm>
            <a:off x="1369713" y="1353630"/>
            <a:ext cx="9736428" cy="2677656"/>
          </a:xfrm>
          <a:prstGeom prst="rect">
            <a:avLst/>
          </a:prstGeom>
          <a:noFill/>
          <a:ln>
            <a:noFill/>
          </a:ln>
          <a:extLst/>
        </p:spPr>
        <p:style>
          <a:lnRef idx="2">
            <a:schemeClr val="accent2"/>
          </a:lnRef>
          <a:fillRef idx="1">
            <a:schemeClr val="lt1"/>
          </a:fillRef>
          <a:effectRef idx="0">
            <a:schemeClr val="accent2"/>
          </a:effectRef>
          <a:fontRef idx="minor">
            <a:schemeClr val="dk1"/>
          </a:fontRef>
        </p:style>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r>
              <a:rPr lang="en-US" altLang="en-US" sz="2400" dirty="0">
                <a:ln w="0"/>
                <a:solidFill>
                  <a:srgbClr val="FF0000"/>
                </a:solidFill>
                <a:latin typeface="Franklin Gothic Demi Cond" panose="020B0706030402020204" pitchFamily="34" charset="0"/>
                <a:cs typeface="Times New Roman" panose="02020603050405020304" pitchFamily="18" charset="0"/>
              </a:rPr>
              <a:t>Church fasting day is every Tuesday. There is no eating from 6am-6pm, after 6pm you may eat regularly. There is also a Command your morning conference call prayer every Tuesday at 5:30am. *</a:t>
            </a:r>
            <a:r>
              <a:rPr lang="en-US" altLang="en-US" sz="2400" u="sng" dirty="0">
                <a:ln w="0"/>
                <a:solidFill>
                  <a:srgbClr val="FF0000"/>
                </a:solidFill>
                <a:latin typeface="Franklin Gothic Demi Cond" panose="020B0706030402020204" pitchFamily="34" charset="0"/>
                <a:cs typeface="Times New Roman" panose="02020603050405020304" pitchFamily="18" charset="0"/>
              </a:rPr>
              <a:t>Please mute your phones during prayer and please do not announce yourself</a:t>
            </a:r>
            <a:r>
              <a:rPr lang="en-US" altLang="en-US" sz="2400" dirty="0">
                <a:ln w="0"/>
                <a:solidFill>
                  <a:srgbClr val="FF0000"/>
                </a:solidFill>
                <a:latin typeface="Franklin Gothic Demi Cond" panose="020B0706030402020204" pitchFamily="34" charset="0"/>
                <a:cs typeface="Times New Roman" panose="02020603050405020304" pitchFamily="18" charset="0"/>
              </a:rPr>
              <a:t>*</a:t>
            </a:r>
            <a:r>
              <a:rPr lang="en-US" altLang="en-US" sz="2400" u="sng" dirty="0">
                <a:ln w="0"/>
                <a:solidFill>
                  <a:srgbClr val="FF0000"/>
                </a:solidFill>
                <a:latin typeface="Franklin Gothic Demi Cond" panose="020B0706030402020204" pitchFamily="34" charset="0"/>
                <a:cs typeface="Times New Roman" panose="02020603050405020304" pitchFamily="18" charset="0"/>
              </a:rPr>
              <a:t> </a:t>
            </a:r>
          </a:p>
          <a:p>
            <a:pPr eaLnBrk="1" hangingPunct="1">
              <a:lnSpc>
                <a:spcPct val="100000"/>
              </a:lnSpc>
              <a:spcBef>
                <a:spcPct val="0"/>
              </a:spcBef>
              <a:buClrTx/>
              <a:buFontTx/>
              <a:buNone/>
            </a:pPr>
            <a:endParaRPr lang="en-US" altLang="en-US" sz="2400" dirty="0">
              <a:ln w="0"/>
              <a:latin typeface="Franklin Gothic Demi Cond" panose="020B0706030402020204" pitchFamily="34" charset="0"/>
              <a:cs typeface="Times New Roman" panose="02020603050405020304" pitchFamily="18" charset="0"/>
            </a:endParaRPr>
          </a:p>
          <a:p>
            <a:pPr algn="ctr" eaLnBrk="1" hangingPunct="1">
              <a:lnSpc>
                <a:spcPct val="100000"/>
              </a:lnSpc>
              <a:spcBef>
                <a:spcPct val="0"/>
              </a:spcBef>
              <a:buClrTx/>
              <a:buFontTx/>
              <a:buNone/>
            </a:pPr>
            <a:r>
              <a:rPr lang="en-US" altLang="en-US" sz="2400" dirty="0">
                <a:ln w="0"/>
                <a:solidFill>
                  <a:srgbClr val="FF0000"/>
                </a:solidFill>
                <a:latin typeface="Franklin Gothic Demi Cond" panose="020B0706030402020204" pitchFamily="34" charset="0"/>
                <a:cs typeface="Times New Roman" panose="02020603050405020304" pitchFamily="18" charset="0"/>
              </a:rPr>
              <a:t>The prayer line number has changed to </a:t>
            </a:r>
          </a:p>
          <a:p>
            <a:pPr algn="ctr" eaLnBrk="1" hangingPunct="1">
              <a:lnSpc>
                <a:spcPct val="100000"/>
              </a:lnSpc>
              <a:spcBef>
                <a:spcPct val="0"/>
              </a:spcBef>
              <a:buClrTx/>
              <a:buFontTx/>
              <a:buNone/>
            </a:pPr>
            <a:r>
              <a:rPr lang="en-US" altLang="en-US" sz="2400" dirty="0">
                <a:ln w="0"/>
                <a:solidFill>
                  <a:srgbClr val="FF0000"/>
                </a:solidFill>
                <a:latin typeface="Franklin Gothic Demi Cond" panose="020B0706030402020204" pitchFamily="34" charset="0"/>
                <a:cs typeface="Times New Roman" panose="02020603050405020304" pitchFamily="18" charset="0"/>
              </a:rPr>
              <a:t>1-712-770-5565 and the Access Code is 723669#</a:t>
            </a:r>
          </a:p>
        </p:txBody>
      </p:sp>
      <p:pic>
        <p:nvPicPr>
          <p:cNvPr id="2050" name="Picture 2">
            <a:extLst>
              <a:ext uri="{FF2B5EF4-FFF2-40B4-BE49-F238E27FC236}">
                <a16:creationId xmlns:a16="http://schemas.microsoft.com/office/drawing/2014/main" id="{0364CDD0-CAE8-4BC6-968A-11247DD39534}"/>
              </a:ext>
            </a:extLst>
          </p:cNvPr>
          <p:cNvPicPr>
            <a:picLocks noChangeAspect="1" noChangeArrowheads="1"/>
          </p:cNvPicPr>
          <p:nvPr/>
        </p:nvPicPr>
        <p:blipFill>
          <a:blip r:embed="rId3"/>
          <a:srcRect/>
          <a:stretch>
            <a:fillRect/>
          </a:stretch>
        </p:blipFill>
        <p:spPr bwMode="auto">
          <a:xfrm>
            <a:off x="3646039" y="4034867"/>
            <a:ext cx="5380731" cy="2384906"/>
          </a:xfrm>
          <a:prstGeom prst="rect">
            <a:avLst/>
          </a:prstGeom>
          <a:noFill/>
          <a:ln>
            <a:noFill/>
          </a:ln>
          <a:effectLst>
            <a:outerShdw blurRad="190500" algn="tl" rotWithShape="0">
              <a:srgbClr val="000000">
                <a:alpha val="70000"/>
              </a:srgbClr>
            </a:outerShdw>
          </a:effectLst>
        </p:spPr>
        <p:style>
          <a:lnRef idx="0">
            <a:scrgbClr r="0" g="0" b="0"/>
          </a:lnRef>
          <a:fillRef idx="1001">
            <a:schemeClr val="dk2"/>
          </a:fillRef>
          <a:effectRef idx="0">
            <a:scrgbClr r="0" g="0" b="0"/>
          </a:effectRef>
          <a:fontRef idx="major"/>
        </p:style>
      </p:pic>
      <p:sp>
        <p:nvSpPr>
          <p:cNvPr id="4" name="TextBox 3"/>
          <p:cNvSpPr txBox="1"/>
          <p:nvPr/>
        </p:nvSpPr>
        <p:spPr>
          <a:xfrm>
            <a:off x="3237149" y="703718"/>
            <a:ext cx="6001556" cy="646331"/>
          </a:xfrm>
          <a:prstGeom prst="rect">
            <a:avLst/>
          </a:prstGeom>
          <a:noFill/>
        </p:spPr>
        <p:txBody>
          <a:bodyPr vert="horz" wrap="square" rtlCol="0">
            <a:spAutoFit/>
          </a:bodyPr>
          <a:lstStyle/>
          <a:p>
            <a:r>
              <a:rPr lang="en-US" sz="3600" dirty="0">
                <a:ln w="0"/>
                <a:solidFill>
                  <a:schemeClr val="accent1"/>
                </a:solidFill>
                <a:latin typeface="Arial Black" panose="020B0A04020102020204" pitchFamily="34" charset="0"/>
              </a:rPr>
              <a:t>Church Consecration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670666-1401-48DE-A124-2F1549B30122}"/>
              </a:ext>
            </a:extLst>
          </p:cNvPr>
          <p:cNvSpPr>
            <a:spLocks noGrp="1"/>
          </p:cNvSpPr>
          <p:nvPr>
            <p:ph type="title" idx="4294967295"/>
          </p:nvPr>
        </p:nvSpPr>
        <p:spPr>
          <a:xfrm>
            <a:off x="6593983" y="1925638"/>
            <a:ext cx="4468969" cy="3949381"/>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l" eaLnBrk="1" fontAlgn="auto" hangingPunct="1">
              <a:spcAft>
                <a:spcPts val="0"/>
              </a:spcAft>
              <a:defRPr/>
            </a:pPr>
            <a:r>
              <a:rPr lang="en-US" sz="3200" dirty="0">
                <a:ln w="0"/>
                <a:solidFill>
                  <a:srgbClr val="FF0000"/>
                </a:solidFill>
                <a:latin typeface="Franklin Gothic Demi Cond" panose="020B0706030402020204" pitchFamily="34" charset="0"/>
                <a:ea typeface="Malgun Gothic Semilight" panose="020B0502040204020203" pitchFamily="34" charset="-128"/>
                <a:cs typeface="Times New Roman" panose="02020603050405020304" pitchFamily="18" charset="0"/>
              </a:rPr>
              <a:t>Partners please visit our SBHC Bulletin Board located in the lobby for all other in house ministry announcements and the new Bulletin Board under the breezeway for the Pastors Engagements. </a:t>
            </a:r>
          </a:p>
        </p:txBody>
      </p:sp>
      <p:pic>
        <p:nvPicPr>
          <p:cNvPr id="3" name="Picture 2">
            <a:extLst>
              <a:ext uri="{FF2B5EF4-FFF2-40B4-BE49-F238E27FC236}">
                <a16:creationId xmlns:a16="http://schemas.microsoft.com/office/drawing/2014/main" id="{3F4DADDB-9194-4EB3-A3F5-C55375F411F5}"/>
              </a:ext>
            </a:extLst>
          </p:cNvPr>
          <p:cNvPicPr>
            <a:picLocks noChangeAspect="1" noChangeArrowheads="1"/>
          </p:cNvPicPr>
          <p:nvPr/>
        </p:nvPicPr>
        <p:blipFill rotWithShape="1">
          <a:blip r:embed="rId3"/>
          <a:srcRect l="19739" r="19765" b="9197"/>
          <a:stretch/>
        </p:blipFill>
        <p:spPr bwMode="auto">
          <a:xfrm>
            <a:off x="907589" y="2468965"/>
            <a:ext cx="4979987" cy="2921000"/>
          </a:xfrm>
          <a:prstGeom prst="rect">
            <a:avLst/>
          </a:prstGeom>
          <a:ln>
            <a:noFill/>
          </a:ln>
          <a:effectLst>
            <a:outerShdw blurRad="292100" dist="139700" dir="2700000" algn="tl" rotWithShape="0">
              <a:srgbClr val="333333">
                <a:alpha val="65000"/>
              </a:srgbClr>
            </a:outerShdw>
          </a:effectLst>
          <a:extLst/>
        </p:spPr>
      </p:pic>
      <p:sp>
        <p:nvSpPr>
          <p:cNvPr id="35844" name="TextBox 3"/>
          <p:cNvSpPr txBox="1">
            <a:spLocks noChangeArrowheads="1"/>
          </p:cNvSpPr>
          <p:nvPr/>
        </p:nvSpPr>
        <p:spPr bwMode="auto">
          <a:xfrm>
            <a:off x="6959600" y="155575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eaLnBrk="1" hangingPunct="1">
              <a:lnSpc>
                <a:spcPct val="100000"/>
              </a:lnSpc>
              <a:spcBef>
                <a:spcPct val="0"/>
              </a:spcBef>
              <a:buClrTx/>
              <a:buFontTx/>
              <a:buNone/>
            </a:pPr>
            <a:endParaRPr lang="en-US" altLang="en-US" sz="1800" dirty="0"/>
          </a:p>
        </p:txBody>
      </p:sp>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463" y="2544809"/>
            <a:ext cx="4796238" cy="267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17563" y="847864"/>
            <a:ext cx="4740026" cy="707886"/>
          </a:xfrm>
          <a:prstGeom prst="rect">
            <a:avLst/>
          </a:prstGeom>
          <a:noFill/>
        </p:spPr>
        <p:txBody>
          <a:bodyPr vert="horz" wrap="square" rtlCol="0">
            <a:spAutoFit/>
          </a:bodyPr>
          <a:lstStyle/>
          <a:p>
            <a:r>
              <a:rPr lang="en-US" sz="4000" dirty="0">
                <a:ln w="0"/>
                <a:solidFill>
                  <a:schemeClr val="accent1"/>
                </a:solidFill>
                <a:latin typeface="Arial Black" panose="020B0A04020102020204" pitchFamily="34" charset="0"/>
              </a:rPr>
              <a:t>Bulletin Board</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2AB33A-76D3-41BA-9D8A-EA24B18675E0}"/>
              </a:ext>
            </a:extLst>
          </p:cNvPr>
          <p:cNvSpPr txBox="1"/>
          <p:nvPr/>
        </p:nvSpPr>
        <p:spPr>
          <a:xfrm>
            <a:off x="875202" y="1583425"/>
            <a:ext cx="10986240" cy="4616648"/>
          </a:xfrm>
          <a:prstGeom prst="rect">
            <a:avLst/>
          </a:prstGeom>
          <a:noFill/>
          <a:ln>
            <a:noFill/>
          </a:ln>
        </p:spPr>
        <p:txBody>
          <a:bodyPr wrap="square">
            <a:spAutoFit/>
          </a:bodyPr>
          <a:lstStyle/>
          <a:p>
            <a:pPr eaLnBrk="1" fontAlgn="auto" hangingPunct="1">
              <a:spcBef>
                <a:spcPts val="0"/>
              </a:spcBef>
              <a:spcAft>
                <a:spcPts val="0"/>
              </a:spcAft>
              <a:defRPr/>
            </a:pPr>
            <a:r>
              <a:rPr lang="en-US" sz="4200" u="sng" dirty="0">
                <a:ln w="0"/>
                <a:solidFill>
                  <a:srgbClr val="C00000"/>
                </a:solidFill>
                <a:effectLst>
                  <a:outerShdw blurRad="38100" dist="19050" dir="2700000" algn="tl" rotWithShape="0">
                    <a:schemeClr val="dk1">
                      <a:alpha val="40000"/>
                    </a:schemeClr>
                  </a:outerShdw>
                </a:effectLst>
                <a:latin typeface="Franklin Gothic Heavy" panose="020B0903020102020204" pitchFamily="34" charset="0"/>
                <a:ea typeface="Malgun Gothic Semilight" panose="020B0502040204020203" pitchFamily="34" charset="-128"/>
                <a:cs typeface="Malgun Gothic Semilight" panose="020B0502040204020203" pitchFamily="34" charset="-128"/>
              </a:rPr>
              <a:t>Sunday’s</a:t>
            </a:r>
            <a:r>
              <a:rPr lang="en-US" sz="4200" dirty="0">
                <a:ln w="0"/>
                <a:latin typeface="Copperplate Gothic Light" panose="020E0507020206020404" pitchFamily="34" charset="0"/>
                <a:ea typeface="Malgun Gothic Semilight" panose="020B0502040204020203" pitchFamily="34" charset="-128"/>
                <a:cs typeface="Malgun Gothic Semilight" panose="020B0502040204020203" pitchFamily="34" charset="-128"/>
              </a:rPr>
              <a:t>: </a:t>
            </a:r>
          </a:p>
          <a:p>
            <a:pPr eaLnBrk="1" fontAlgn="auto" hangingPunct="1">
              <a:spcBef>
                <a:spcPts val="0"/>
              </a:spcBef>
              <a:spcAft>
                <a:spcPts val="0"/>
              </a:spcAft>
              <a:defRPr/>
            </a:pPr>
            <a:r>
              <a:rPr lang="en-US" sz="4200" dirty="0">
                <a:ln w="0"/>
                <a:latin typeface="Copperplate Gothic Light" panose="020E0507020206020404" pitchFamily="34" charset="0"/>
                <a:ea typeface="Malgun Gothic Semilight" panose="020B0502040204020203" pitchFamily="34" charset="-128"/>
                <a:cs typeface="Malgun Gothic Semilight" panose="020B0502040204020203" pitchFamily="34" charset="-128"/>
              </a:rPr>
              <a:t>10:00am Morning Glory Service </a:t>
            </a:r>
          </a:p>
          <a:p>
            <a:pPr eaLnBrk="1" fontAlgn="auto" hangingPunct="1">
              <a:spcBef>
                <a:spcPts val="0"/>
              </a:spcBef>
              <a:spcAft>
                <a:spcPts val="0"/>
              </a:spcAft>
              <a:defRPr/>
            </a:pPr>
            <a:endParaRPr lang="en-US" sz="4200" u="sng" dirty="0">
              <a:ln w="0"/>
              <a:solidFill>
                <a:srgbClr val="C00000"/>
              </a:solidFill>
              <a:effectLst>
                <a:outerShdw blurRad="38100" dist="19050" dir="2700000" algn="tl" rotWithShape="0">
                  <a:schemeClr val="dk1">
                    <a:alpha val="40000"/>
                  </a:schemeClr>
                </a:outerShdw>
              </a:effectLst>
              <a:latin typeface="Franklin Gothic Heavy" panose="020B0903020102020204" pitchFamily="34" charset="0"/>
              <a:ea typeface="Malgun Gothic Semilight" panose="020B0502040204020203" pitchFamily="34" charset="-128"/>
              <a:cs typeface="Malgun Gothic Semilight" panose="020B0502040204020203" pitchFamily="34" charset="-128"/>
            </a:endParaRPr>
          </a:p>
          <a:p>
            <a:pPr eaLnBrk="1" fontAlgn="auto" hangingPunct="1">
              <a:spcBef>
                <a:spcPts val="0"/>
              </a:spcBef>
              <a:spcAft>
                <a:spcPts val="0"/>
              </a:spcAft>
              <a:defRPr/>
            </a:pPr>
            <a:r>
              <a:rPr lang="en-US" sz="4200" u="sng" dirty="0">
                <a:ln w="0"/>
                <a:solidFill>
                  <a:srgbClr val="C00000"/>
                </a:solidFill>
                <a:effectLst>
                  <a:outerShdw blurRad="38100" dist="19050" dir="2700000" algn="tl" rotWithShape="0">
                    <a:schemeClr val="dk1">
                      <a:alpha val="40000"/>
                    </a:schemeClr>
                  </a:outerShdw>
                </a:effectLst>
                <a:latin typeface="Franklin Gothic Heavy" panose="020B0903020102020204" pitchFamily="34" charset="0"/>
                <a:ea typeface="Malgun Gothic Semilight" panose="020B0502040204020203" pitchFamily="34" charset="-128"/>
                <a:cs typeface="Malgun Gothic Semilight" panose="020B0502040204020203" pitchFamily="34" charset="-128"/>
              </a:rPr>
              <a:t>Tuesday’s</a:t>
            </a:r>
            <a:r>
              <a:rPr lang="en-US" sz="4200" dirty="0">
                <a:ln w="0"/>
                <a:latin typeface="Copperplate Gothic Light" panose="020E0507020206020404" pitchFamily="34" charset="0"/>
                <a:ea typeface="Malgun Gothic Semilight" panose="020B0502040204020203" pitchFamily="34" charset="-128"/>
                <a:cs typeface="Malgun Gothic Semilight" panose="020B0502040204020203" pitchFamily="34" charset="-128"/>
              </a:rPr>
              <a:t>: Noon Day Prayer </a:t>
            </a:r>
          </a:p>
          <a:p>
            <a:pPr eaLnBrk="1" fontAlgn="auto" hangingPunct="1">
              <a:spcBef>
                <a:spcPts val="0"/>
              </a:spcBef>
              <a:spcAft>
                <a:spcPts val="0"/>
              </a:spcAft>
              <a:defRPr/>
            </a:pPr>
            <a:endParaRPr lang="en-US" sz="4200" u="sng" dirty="0">
              <a:ln w="0"/>
              <a:effectLst>
                <a:outerShdw blurRad="38100" dist="19050" dir="2700000" algn="tl" rotWithShape="0">
                  <a:schemeClr val="dk1">
                    <a:alpha val="40000"/>
                  </a:schemeClr>
                </a:outerShdw>
              </a:effectLst>
              <a:latin typeface="Franklin Gothic Heavy" panose="020B0903020102020204" pitchFamily="34" charset="0"/>
              <a:ea typeface="Malgun Gothic Semilight" panose="020B0502040204020203" pitchFamily="34" charset="-128"/>
              <a:cs typeface="Malgun Gothic Semilight" panose="020B0502040204020203" pitchFamily="34" charset="-128"/>
            </a:endParaRPr>
          </a:p>
          <a:p>
            <a:pPr eaLnBrk="1" fontAlgn="auto" hangingPunct="1">
              <a:spcBef>
                <a:spcPts val="0"/>
              </a:spcBef>
              <a:spcAft>
                <a:spcPts val="0"/>
              </a:spcAft>
              <a:defRPr/>
            </a:pPr>
            <a:r>
              <a:rPr lang="en-US" sz="4200" u="sng" dirty="0">
                <a:ln w="0"/>
                <a:solidFill>
                  <a:srgbClr val="C00000"/>
                </a:solidFill>
                <a:effectLst>
                  <a:outerShdw blurRad="38100" dist="19050" dir="2700000" algn="tl" rotWithShape="0">
                    <a:schemeClr val="dk1">
                      <a:alpha val="40000"/>
                    </a:schemeClr>
                  </a:outerShdw>
                </a:effectLst>
                <a:latin typeface="Franklin Gothic Heavy" panose="020B0903020102020204" pitchFamily="34" charset="0"/>
                <a:ea typeface="Malgun Gothic Semilight" panose="020B0502040204020203" pitchFamily="34" charset="-128"/>
                <a:cs typeface="Malgun Gothic Semilight" panose="020B0502040204020203" pitchFamily="34" charset="-128"/>
              </a:rPr>
              <a:t>Wednesday’s</a:t>
            </a:r>
            <a:r>
              <a:rPr lang="en-US" sz="4200" dirty="0">
                <a:ln w="0"/>
                <a:latin typeface="Copperplate Gothic Light" panose="020E0507020206020404" pitchFamily="34" charset="0"/>
                <a:ea typeface="Malgun Gothic Semilight" panose="020B0502040204020203" pitchFamily="34" charset="-128"/>
                <a:cs typeface="Malgun Gothic Semilight" panose="020B0502040204020203" pitchFamily="34" charset="-128"/>
              </a:rPr>
              <a:t>: 7:30pm Hour of Power Bible Study</a:t>
            </a:r>
          </a:p>
        </p:txBody>
      </p:sp>
      <p:sp>
        <p:nvSpPr>
          <p:cNvPr id="4" name="TextBox 3"/>
          <p:cNvSpPr txBox="1"/>
          <p:nvPr/>
        </p:nvSpPr>
        <p:spPr>
          <a:xfrm>
            <a:off x="3816784" y="653003"/>
            <a:ext cx="5386411" cy="1446550"/>
          </a:xfrm>
          <a:prstGeom prst="rect">
            <a:avLst/>
          </a:prstGeom>
          <a:noFill/>
        </p:spPr>
        <p:txBody>
          <a:bodyPr vert="horz" wrap="none" rtlCol="0">
            <a:spAutoFit/>
          </a:bodyPr>
          <a:lstStyle/>
          <a:p>
            <a:r>
              <a:rPr lang="en-US" sz="88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rPr>
              <a:t>JOIN US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4EF07-2055-4534-A3BE-C3614F153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16" y="225380"/>
            <a:ext cx="11822805" cy="6503831"/>
          </a:xfrm>
          <a:prstGeom prst="rect">
            <a:avLst/>
          </a:prstGeom>
          <a:ln>
            <a:noFill/>
          </a:ln>
          <a:effectLst>
            <a:softEdge rad="112500"/>
          </a:effectLst>
        </p:spPr>
      </p:pic>
      <p:sp>
        <p:nvSpPr>
          <p:cNvPr id="2" name="TextBox 1">
            <a:extLst>
              <a:ext uri="{FF2B5EF4-FFF2-40B4-BE49-F238E27FC236}">
                <a16:creationId xmlns:a16="http://schemas.microsoft.com/office/drawing/2014/main" id="{FD761615-1520-47DB-B1E4-4A60D0CCAF83}"/>
              </a:ext>
            </a:extLst>
          </p:cNvPr>
          <p:cNvSpPr txBox="1"/>
          <p:nvPr/>
        </p:nvSpPr>
        <p:spPr>
          <a:xfrm>
            <a:off x="4274513" y="824248"/>
            <a:ext cx="5848282" cy="740417"/>
          </a:xfrm>
          <a:prstGeom prst="rect">
            <a:avLst/>
          </a:prstGeom>
          <a:noFill/>
        </p:spPr>
        <p:txBody>
          <a:bodyPr>
            <a:prstTxWarp prst="textArchUp">
              <a:avLst/>
            </a:prstTxWarp>
            <a:spAutoFit/>
          </a:bodyPr>
          <a:lstStyle/>
          <a:p>
            <a:pPr eaLnBrk="1" fontAlgn="auto" hangingPunct="1">
              <a:spcBef>
                <a:spcPts val="0"/>
              </a:spcBef>
              <a:spcAft>
                <a:spcPts val="0"/>
              </a:spcAft>
              <a:defRPr/>
            </a:pPr>
            <a:r>
              <a:rPr lang="en-US" sz="4400" dirty="0">
                <a:ln w="0">
                  <a:solidFill>
                    <a:schemeClr val="tx1"/>
                  </a:solidFill>
                </a:ln>
                <a:solidFill>
                  <a:schemeClr val="bg2">
                    <a:lumMod val="75000"/>
                  </a:schemeClr>
                </a:solidFill>
                <a:latin typeface="Bauhaus 93" panose="04030905020B02020C02" pitchFamily="82" charset="0"/>
              </a:rPr>
              <a:t>We Welcome You!</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F570ED4D-00FC-4241-A17D-6DBFF22333B6}"/>
              </a:ext>
            </a:extLst>
          </p:cNvPr>
          <p:cNvPicPr>
            <a:picLocks noGrp="1" noChangeAspect="1"/>
          </p:cNvPicPr>
          <p:nvPr>
            <p:ph idx="4294967295"/>
          </p:nvPr>
        </p:nvPicPr>
        <p:blipFill rotWithShape="1">
          <a:blip r:embed="rId2"/>
          <a:srcRect l="2529" r="2151" b="1125"/>
          <a:stretch/>
        </p:blipFill>
        <p:spPr>
          <a:xfrm>
            <a:off x="8603088" y="2514666"/>
            <a:ext cx="2369712" cy="3396737"/>
          </a:xfrm>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19AA1209-4CED-4F7A-8476-DE328F321EE3}"/>
              </a:ext>
            </a:extLst>
          </p:cNvPr>
          <p:cNvSpPr/>
          <p:nvPr/>
        </p:nvSpPr>
        <p:spPr>
          <a:xfrm>
            <a:off x="1219200" y="1828800"/>
            <a:ext cx="6802658" cy="29232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nchor="ctr">
            <a:prstTxWarp prst="textPlain">
              <a:avLst/>
            </a:prstTxWarp>
            <a:spAutoFit/>
          </a:bodyPr>
          <a:lstStyle/>
          <a:p>
            <a:pPr eaLnBrk="1" fontAlgn="auto" hangingPunct="1">
              <a:spcBef>
                <a:spcPts val="0"/>
              </a:spcBef>
              <a:spcAft>
                <a:spcPts val="0"/>
              </a:spcAft>
              <a:defRPr/>
            </a:pPr>
            <a:r>
              <a:rPr lang="en-US" sz="3600" dirty="0">
                <a:ln w="0"/>
                <a:solidFill>
                  <a:srgbClr val="FF0000"/>
                </a:solidFill>
                <a:latin typeface="Franklin Gothic Demi Cond" panose="020B0706030402020204" pitchFamily="34" charset="0"/>
                <a:ea typeface="Malgun Gothic Semilight" panose="020B0502040204020203" pitchFamily="34" charset="-128"/>
                <a:cs typeface="Times New Roman" panose="02020603050405020304" pitchFamily="18" charset="0"/>
              </a:rPr>
              <a:t>We ask that you SILENCE your cell phone at this time. Thanks and enjoy the service.</a:t>
            </a:r>
          </a:p>
          <a:p>
            <a:pPr eaLnBrk="1" fontAlgn="auto" hangingPunct="1">
              <a:spcBef>
                <a:spcPts val="0"/>
              </a:spcBef>
              <a:spcAft>
                <a:spcPts val="0"/>
              </a:spcAft>
              <a:defRPr/>
            </a:pPr>
            <a:endParaRPr lang="en-US" sz="4000" dirty="0">
              <a:ln w="0"/>
              <a:solidFill>
                <a:schemeClr val="bg2">
                  <a:lumMod val="75000"/>
                </a:schemeClr>
              </a:solidFill>
              <a:latin typeface="Bookman Old Style" panose="02050604050505020204" pitchFamily="18" charset="0"/>
              <a:ea typeface="Microsoft Yi Baiti" panose="03000500000000000000" pitchFamily="66" charset="0"/>
            </a:endParaRPr>
          </a:p>
        </p:txBody>
      </p:sp>
      <p:sp>
        <p:nvSpPr>
          <p:cNvPr id="2" name="TextBox 1"/>
          <p:cNvSpPr txBox="1"/>
          <p:nvPr/>
        </p:nvSpPr>
        <p:spPr>
          <a:xfrm rot="10800000" flipV="1">
            <a:off x="3326348" y="701015"/>
            <a:ext cx="5276740" cy="923330"/>
          </a:xfrm>
          <a:prstGeom prst="rect">
            <a:avLst/>
          </a:prstGeom>
          <a:noFill/>
        </p:spPr>
        <p:txBody>
          <a:bodyPr vert="horz" wrap="square" rtlCol="0" anchor="b" anchorCtr="1">
            <a:spAutoFit/>
          </a:bodyPr>
          <a:lstStyle/>
          <a:p>
            <a:r>
              <a:rPr lang="en-US" sz="5400" dirty="0">
                <a:ln w="0"/>
                <a:solidFill>
                  <a:schemeClr val="accent1"/>
                </a:solidFill>
                <a:latin typeface="Arial Black" panose="020B0A04020102020204" pitchFamily="34" charset="0"/>
              </a:rPr>
              <a:t>Cell Phones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859126-9EC2-4E03-B087-CA23CF64AE29}"/>
              </a:ext>
            </a:extLst>
          </p:cNvPr>
          <p:cNvSpPr txBox="1"/>
          <p:nvPr/>
        </p:nvSpPr>
        <p:spPr>
          <a:xfrm>
            <a:off x="2172619" y="1661408"/>
            <a:ext cx="8136950" cy="200054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eaLnBrk="1" fontAlgn="auto" hangingPunct="1">
              <a:spcBef>
                <a:spcPts val="0"/>
              </a:spcBef>
              <a:spcAft>
                <a:spcPts val="0"/>
              </a:spcAft>
              <a:defRPr/>
            </a:pPr>
            <a:r>
              <a:rPr lang="en-US" sz="4400" dirty="0">
                <a:solidFill>
                  <a:srgbClr val="FF0000"/>
                </a:solidFill>
                <a:latin typeface="Franklin Gothic Demi Cond" panose="020B0706030402020204" pitchFamily="34" charset="0"/>
                <a:ea typeface="Malgun Gothic Semilight" panose="020B0502040204020203" pitchFamily="34" charset="-128"/>
                <a:cs typeface="Times New Roman" panose="02020603050405020304" pitchFamily="18" charset="0"/>
              </a:rPr>
              <a:t>Happy Birthday to all Partners and Visitors  born in  </a:t>
            </a:r>
            <a:r>
              <a:rPr lang="en-US" sz="4400" u="sng" dirty="0">
                <a:ln w="0"/>
                <a:solidFill>
                  <a:srgbClr val="7030A0"/>
                </a:solidFill>
                <a:latin typeface="Franklin Gothic Demi Cond" panose="020B0706030402020204" pitchFamily="34" charset="0"/>
                <a:ea typeface="Malgun Gothic Semilight" panose="020B0502040204020203" pitchFamily="34" charset="-128"/>
                <a:cs typeface="Times New Roman" panose="02020603050405020304" pitchFamily="18" charset="0"/>
              </a:rPr>
              <a:t>April</a:t>
            </a:r>
            <a:r>
              <a:rPr lang="en-US" sz="4400" dirty="0">
                <a:solidFill>
                  <a:schemeClr val="tx1"/>
                </a:solidFill>
                <a:latin typeface="Franklin Gothic Demi Cond" panose="020B0706030402020204" pitchFamily="34" charset="0"/>
                <a:ea typeface="Malgun Gothic Semilight" panose="020B0502040204020203" pitchFamily="34" charset="-128"/>
                <a:cs typeface="Times New Roman" panose="02020603050405020304" pitchFamily="18" charset="0"/>
              </a:rPr>
              <a:t>.</a:t>
            </a:r>
            <a:endParaRPr lang="en-US" sz="4400" dirty="0">
              <a:solidFill>
                <a:schemeClr val="tx1"/>
              </a:solidFill>
              <a:latin typeface="Franklin Gothic Demi Cond" panose="020B0706030402020204" pitchFamily="34" charset="0"/>
              <a:ea typeface="Malgun Gothic Semilight" panose="020B0502040204020203" pitchFamily="34" charset="-128"/>
              <a:cs typeface="Malgun Gothic Semilight" panose="020B0502040204020203" pitchFamily="34" charset="-128"/>
            </a:endParaRPr>
          </a:p>
          <a:p>
            <a:pPr eaLnBrk="1" fontAlgn="auto" hangingPunct="1">
              <a:spcBef>
                <a:spcPts val="0"/>
              </a:spcBef>
              <a:spcAft>
                <a:spcPts val="0"/>
              </a:spcAft>
              <a:defRPr/>
            </a:pPr>
            <a:endParaRPr lang="en-US" sz="3600" b="1" dirty="0">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819" y="3412506"/>
            <a:ext cx="2133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046" y="3493428"/>
            <a:ext cx="19335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4499" y="2794203"/>
            <a:ext cx="1524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480614" y="635794"/>
            <a:ext cx="5067038" cy="707886"/>
          </a:xfrm>
          <a:prstGeom prst="rect">
            <a:avLst/>
          </a:prstGeom>
          <a:noFill/>
        </p:spPr>
        <p:txBody>
          <a:bodyPr vert="horz" wrap="square" rtlCol="0">
            <a:spAutoFit/>
          </a:bodyPr>
          <a:lstStyle/>
          <a:p>
            <a:r>
              <a:rPr lang="en-US" sz="4000" dirty="0">
                <a:ln w="0"/>
                <a:solidFill>
                  <a:schemeClr val="accent1"/>
                </a:solidFill>
                <a:latin typeface="Arial Black" panose="020B0A04020102020204" pitchFamily="34" charset="0"/>
              </a:rPr>
              <a:t>Happy Birthday</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2323" y="616122"/>
            <a:ext cx="10525638" cy="923330"/>
          </a:xfrm>
          <a:prstGeom prst="rect">
            <a:avLst/>
          </a:prstGeom>
          <a:noFill/>
          <a:ln>
            <a:noFill/>
          </a:ln>
        </p:spPr>
        <p:txBody>
          <a:bodyPr wrap="none" rtlCol="0">
            <a:spAutoFit/>
          </a:bodyPr>
          <a:lstStyle/>
          <a:p>
            <a:r>
              <a:rPr lang="en-US" sz="5400" dirty="0">
                <a:ln w="0"/>
                <a:solidFill>
                  <a:schemeClr val="accent1"/>
                </a:solidFill>
                <a:latin typeface="Bauhaus 93" panose="04030905020B02020C02" pitchFamily="82" charset="0"/>
              </a:rPr>
              <a:t>The  Theme for the Month of April </a:t>
            </a:r>
          </a:p>
        </p:txBody>
      </p:sp>
      <p:sp>
        <p:nvSpPr>
          <p:cNvPr id="7" name="TextBox 6"/>
          <p:cNvSpPr txBox="1"/>
          <p:nvPr/>
        </p:nvSpPr>
        <p:spPr>
          <a:xfrm>
            <a:off x="1841679" y="1713984"/>
            <a:ext cx="8847785" cy="584775"/>
          </a:xfrm>
          <a:prstGeom prst="rect">
            <a:avLst/>
          </a:prstGeom>
          <a:noFill/>
        </p:spPr>
        <p:txBody>
          <a:bodyPr wrap="square" rtlCol="0">
            <a:spAutoFit/>
          </a:bodyPr>
          <a:lstStyle/>
          <a:p>
            <a:r>
              <a:rPr lang="en-US" sz="3200" dirty="0">
                <a:solidFill>
                  <a:srgbClr val="FF0000"/>
                </a:solidFill>
                <a:latin typeface="Franklin Gothic Medium" panose="020B0603020102020204" pitchFamily="34" charset="0"/>
              </a:rPr>
              <a:t>Prayer for Success and Prosperity, Joshua 1:8</a:t>
            </a:r>
          </a:p>
        </p:txBody>
      </p:sp>
      <p:pic>
        <p:nvPicPr>
          <p:cNvPr id="2" name="Picture 1"/>
          <p:cNvPicPr>
            <a:picLocks noChangeAspect="1"/>
          </p:cNvPicPr>
          <p:nvPr/>
        </p:nvPicPr>
        <p:blipFill>
          <a:blip r:embed="rId2"/>
          <a:stretch>
            <a:fillRect/>
          </a:stretch>
        </p:blipFill>
        <p:spPr>
          <a:xfrm>
            <a:off x="2459865" y="2987899"/>
            <a:ext cx="6632620" cy="2823445"/>
          </a:xfrm>
          <a:prstGeom prst="rect">
            <a:avLst/>
          </a:prstGeom>
        </p:spPr>
      </p:pic>
    </p:spTree>
    <p:extLst>
      <p:ext uri="{BB962C8B-B14F-4D97-AF65-F5344CB8AC3E}">
        <p14:creationId xmlns:p14="http://schemas.microsoft.com/office/powerpoint/2010/main" val="1137554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458" y="4016194"/>
            <a:ext cx="4562296" cy="209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D2BE4F1-B8F1-43D4-9530-5818695E8D2B}"/>
              </a:ext>
            </a:extLst>
          </p:cNvPr>
          <p:cNvSpPr txBox="1"/>
          <p:nvPr/>
        </p:nvSpPr>
        <p:spPr>
          <a:xfrm>
            <a:off x="2165193" y="1308846"/>
            <a:ext cx="7521261" cy="36009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eaLnBrk="1" fontAlgn="auto" hangingPunct="1">
              <a:spcBef>
                <a:spcPts val="0"/>
              </a:spcBef>
              <a:spcAft>
                <a:spcPts val="0"/>
              </a:spcAft>
              <a:defRPr/>
            </a:pPr>
            <a:endParaRPr lang="en-US" sz="3000" dirty="0">
              <a:ln w="0"/>
              <a:solidFill>
                <a:srgbClr val="FF0000"/>
              </a:solidFill>
              <a:latin typeface="Franklin Gothic Demi Cond" panose="020B0706030402020204" pitchFamily="34" charset="0"/>
              <a:ea typeface="Malgun Gothic Semilight" panose="020B0502040204020203" pitchFamily="34" charset="-128"/>
              <a:cs typeface="Times New Roman" panose="02020603050405020304" pitchFamily="18" charset="0"/>
            </a:endParaRPr>
          </a:p>
          <a:p>
            <a:pPr eaLnBrk="1" fontAlgn="auto" hangingPunct="1">
              <a:spcBef>
                <a:spcPts val="0"/>
              </a:spcBef>
              <a:spcAft>
                <a:spcPts val="0"/>
              </a:spcAft>
              <a:defRPr/>
            </a:pPr>
            <a:r>
              <a:rPr lang="en-US" sz="3000" dirty="0">
                <a:ln w="0"/>
                <a:solidFill>
                  <a:srgbClr val="FF0000"/>
                </a:solidFill>
                <a:latin typeface="Franklin Gothic Demi Cond" panose="020B0706030402020204" pitchFamily="34" charset="0"/>
                <a:ea typeface="Malgun Gothic Semilight" panose="020B0502040204020203" pitchFamily="34" charset="-128"/>
                <a:cs typeface="Times New Roman" panose="02020603050405020304" pitchFamily="18" charset="0"/>
              </a:rPr>
              <a:t>Per Chief Apostle King, Please Do Not eat inside the Sanctuary! Please keep the church clean.  DO NOT BRING FOOD INSIDE THE CHURCH or FOYER TO EAT. Parents also escort your child to the restroom! Thank You!</a:t>
            </a:r>
          </a:p>
          <a:p>
            <a:pPr eaLnBrk="1" fontAlgn="auto" hangingPunct="1">
              <a:spcBef>
                <a:spcPts val="0"/>
              </a:spcBef>
              <a:spcAft>
                <a:spcPts val="0"/>
              </a:spcAft>
              <a:defRPr/>
            </a:pPr>
            <a:r>
              <a:rPr lang="en-US" sz="3000" b="1" dirty="0">
                <a:ln w="0"/>
                <a:solidFill>
                  <a:schemeClr val="bg2">
                    <a:lumMod val="75000"/>
                  </a:schemeClr>
                </a:solidFill>
                <a:effectLst>
                  <a:outerShdw blurRad="38100" dist="38100" dir="2700000" algn="tl" rotWithShape="0">
                    <a:srgbClr val="000000">
                      <a:alpha val="43137"/>
                    </a:srgbClr>
                  </a:outerShdw>
                </a:effectLst>
                <a:latin typeface="Franklin Gothic Demi Cond" panose="020B0706030402020204" pitchFamily="34" charset="0"/>
                <a:ea typeface="Malgun Gothic Semilight" panose="020B0502040204020203" pitchFamily="34" charset="-128"/>
                <a:cs typeface="Malgun Gothic Semilight" panose="020B0502040204020203" pitchFamily="34" charset="-128"/>
              </a:rPr>
              <a:t> </a:t>
            </a:r>
          </a:p>
          <a:p>
            <a:pPr eaLnBrk="1" fontAlgn="auto" hangingPunct="1">
              <a:spcBef>
                <a:spcPts val="0"/>
              </a:spcBef>
              <a:spcAft>
                <a:spcPts val="0"/>
              </a:spcAft>
              <a:defRPr/>
            </a:pPr>
            <a:endParaRPr lang="en-US" dirty="0">
              <a:ln w="9525">
                <a:solidFill>
                  <a:srgbClr val="FF0000"/>
                </a:solidFill>
                <a:prstDash val="solid"/>
              </a:ln>
              <a:solidFill>
                <a:schemeClr val="bg2">
                  <a:lumMod val="75000"/>
                </a:schemeClr>
              </a:solidFill>
              <a:effectLst>
                <a:outerShdw blurRad="12700" dist="38100" dir="2700000" algn="tl" rotWithShape="0">
                  <a:schemeClr val="bg1">
                    <a:lumMod val="50000"/>
                  </a:schemeClr>
                </a:outerShdw>
              </a:effectLst>
              <a:latin typeface="Franklin Gothic Demi Cond" panose="020B0706030402020204" pitchFamily="34" charset="0"/>
            </a:endParaRPr>
          </a:p>
        </p:txBody>
      </p:sp>
      <p:sp>
        <p:nvSpPr>
          <p:cNvPr id="2" name="TextBox 1"/>
          <p:cNvSpPr txBox="1"/>
          <p:nvPr/>
        </p:nvSpPr>
        <p:spPr>
          <a:xfrm>
            <a:off x="2505546" y="693871"/>
            <a:ext cx="7578098" cy="707886"/>
          </a:xfrm>
          <a:prstGeom prst="rect">
            <a:avLst/>
          </a:prstGeom>
          <a:noFill/>
        </p:spPr>
        <p:txBody>
          <a:bodyPr vert="horz" wrap="square" rtlCol="0">
            <a:spAutoFit/>
          </a:bodyPr>
          <a:lstStyle/>
          <a:p>
            <a:r>
              <a:rPr lang="en-US" sz="4000" dirty="0">
                <a:ln w="0"/>
                <a:solidFill>
                  <a:schemeClr val="accent1"/>
                </a:solidFill>
                <a:latin typeface="Arial Black" panose="020B0A04020102020204" pitchFamily="34" charset="0"/>
              </a:rPr>
              <a:t>Message from the Pastor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300" y="533866"/>
            <a:ext cx="10306049" cy="1170258"/>
          </a:xfrm>
          <a:noFill/>
          <a:ln>
            <a:noFill/>
          </a:ln>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6600" dirty="0">
                <a:ln w="0"/>
                <a:solidFill>
                  <a:schemeClr val="accent1"/>
                </a:solidFill>
                <a:effectLst>
                  <a:outerShdw blurRad="38100" dist="25400" dir="5400000" algn="ctr" rotWithShape="0">
                    <a:srgbClr val="6E747A">
                      <a:alpha val="43000"/>
                    </a:srgbClr>
                  </a:outerShdw>
                </a:effectLst>
                <a:latin typeface="Arial Black" panose="020B0A04020102020204" pitchFamily="34" charset="0"/>
                <a:cs typeface="Arial" panose="020B0604020202020204" pitchFamily="34" charset="0"/>
              </a:rPr>
              <a:t>Bread Ministry</a:t>
            </a:r>
          </a:p>
        </p:txBody>
      </p:sp>
      <p:sp>
        <p:nvSpPr>
          <p:cNvPr id="3" name="TextBox 2"/>
          <p:cNvSpPr txBox="1"/>
          <p:nvPr/>
        </p:nvSpPr>
        <p:spPr>
          <a:xfrm>
            <a:off x="853582" y="1704124"/>
            <a:ext cx="5691412" cy="4001095"/>
          </a:xfrm>
          <a:prstGeom prst="rect">
            <a:avLst/>
          </a:prstGeom>
          <a:noFill/>
        </p:spPr>
        <p:txBody>
          <a:bodyPr wrap="square" rtlCol="0">
            <a:spAutoFit/>
          </a:bodyPr>
          <a:lstStyle/>
          <a:p>
            <a:r>
              <a:rPr lang="en-US" sz="4000" dirty="0">
                <a:ln w="0"/>
                <a:solidFill>
                  <a:srgbClr val="FF0000"/>
                </a:solidFill>
                <a:latin typeface="Franklin Gothic Medium" panose="020B0603020102020204" pitchFamily="34" charset="0"/>
                <a:ea typeface="Microsoft Yi Baiti" panose="03000500000000000000" pitchFamily="66" charset="0"/>
              </a:rPr>
              <a:t>The Bread Ministry feeds the homeless every Thursday and help is needed. Please see Mother Thompson if you are interested</a:t>
            </a:r>
            <a:r>
              <a:rPr lang="en-US" sz="5400" dirty="0">
                <a:ln w="0"/>
                <a:solidFill>
                  <a:srgbClr val="FF0000"/>
                </a:solidFill>
                <a:latin typeface="Franklin Gothic Medium" panose="020B0603020102020204" pitchFamily="34" charset="0"/>
                <a:ea typeface="Microsoft Yi Baiti" panose="03000500000000000000" pitchFamily="66" charset="0"/>
              </a:rPr>
              <a:t>.</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4994" y="2732105"/>
            <a:ext cx="4736899" cy="2608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1395421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1483" y="2910625"/>
            <a:ext cx="6967470" cy="3078051"/>
          </a:xfrm>
          <a:prstGeom prst="rect">
            <a:avLst/>
          </a:prstGeom>
          <a:ln w="38100" cap="sq">
            <a:solidFill>
              <a:srgbClr val="DA0853"/>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811370" y="811369"/>
            <a:ext cx="10779616" cy="1569660"/>
          </a:xfrm>
          <a:prstGeom prst="rect">
            <a:avLst/>
          </a:prstGeom>
          <a:noFill/>
        </p:spPr>
        <p:txBody>
          <a:bodyPr wrap="square" rtlCol="0">
            <a:spAutoFit/>
          </a:bodyPr>
          <a:lstStyle/>
          <a:p>
            <a:r>
              <a:rPr lang="en-US" sz="3200" dirty="0">
                <a:solidFill>
                  <a:srgbClr val="FF0000"/>
                </a:solidFill>
                <a:latin typeface="Franklin Gothic Medium" panose="020B0603020102020204" pitchFamily="34" charset="0"/>
              </a:rPr>
              <a:t>You can pick up your photos from Easter Sunday in the Multiplex or foyer today after 10 am service. Donation is $5.00 and will go toward the Youth Ministry.</a:t>
            </a:r>
          </a:p>
        </p:txBody>
      </p:sp>
    </p:spTree>
    <p:extLst>
      <p:ext uri="{BB962C8B-B14F-4D97-AF65-F5344CB8AC3E}">
        <p14:creationId xmlns:p14="http://schemas.microsoft.com/office/powerpoint/2010/main" val="2972094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197735" y="3189086"/>
            <a:ext cx="10161432" cy="3192463"/>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marL="0" indent="0">
              <a:buNone/>
            </a:pPr>
            <a:r>
              <a:rPr lang="en-US" sz="3200" dirty="0">
                <a:solidFill>
                  <a:srgbClr val="FF0000"/>
                </a:solidFill>
                <a:latin typeface="Franklin Gothic Demi Cond" panose="020B0706030402020204" pitchFamily="34" charset="0"/>
                <a:cs typeface="Times New Roman" panose="02020603050405020304" pitchFamily="18" charset="0"/>
              </a:rPr>
              <a:t>Kingdom Seekers Children’s Church is now open for ages 3-11 on 1</a:t>
            </a:r>
            <a:r>
              <a:rPr lang="en-US" sz="3200" baseline="30000" dirty="0">
                <a:solidFill>
                  <a:srgbClr val="FF0000"/>
                </a:solidFill>
                <a:latin typeface="Franklin Gothic Demi Cond" panose="020B0706030402020204" pitchFamily="34" charset="0"/>
                <a:cs typeface="Times New Roman" panose="02020603050405020304" pitchFamily="18" charset="0"/>
              </a:rPr>
              <a:t>st</a:t>
            </a:r>
            <a:r>
              <a:rPr lang="en-US" sz="3200" dirty="0">
                <a:solidFill>
                  <a:srgbClr val="FF0000"/>
                </a:solidFill>
                <a:latin typeface="Franklin Gothic Demi Cond" panose="020B0706030402020204" pitchFamily="34" charset="0"/>
                <a:cs typeface="Times New Roman" panose="02020603050405020304" pitchFamily="18" charset="0"/>
              </a:rPr>
              <a:t>, 2</a:t>
            </a:r>
            <a:r>
              <a:rPr lang="en-US" sz="3200" baseline="30000" dirty="0">
                <a:solidFill>
                  <a:srgbClr val="FF0000"/>
                </a:solidFill>
                <a:latin typeface="Franklin Gothic Demi Cond" panose="020B0706030402020204" pitchFamily="34" charset="0"/>
                <a:cs typeface="Times New Roman" panose="02020603050405020304" pitchFamily="18" charset="0"/>
              </a:rPr>
              <a:t>nd</a:t>
            </a:r>
            <a:r>
              <a:rPr lang="en-US" sz="3200" dirty="0">
                <a:solidFill>
                  <a:srgbClr val="FF0000"/>
                </a:solidFill>
                <a:latin typeface="Franklin Gothic Demi Cond" panose="020B0706030402020204" pitchFamily="34" charset="0"/>
                <a:cs typeface="Times New Roman" panose="02020603050405020304" pitchFamily="18" charset="0"/>
              </a:rPr>
              <a:t>, and 3, Sunday’s only. Take your child or children over to the education class rooms before service. You must be 18 years old or older to sign kids in and out. For more information please see Sister Cicely or Sister Kim.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782" y="650169"/>
            <a:ext cx="9918654" cy="2372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8632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0220" y="2628534"/>
            <a:ext cx="6513531" cy="2062103"/>
          </a:xfrm>
          <a:prstGeom prst="rect">
            <a:avLst/>
          </a:prstGeom>
        </p:spPr>
        <p:txBody>
          <a:bodyPr wrap="square">
            <a:spAutoFit/>
          </a:bodyPr>
          <a:lstStyle/>
          <a:p>
            <a:r>
              <a:rPr lang="en-US" sz="3200" dirty="0">
                <a:solidFill>
                  <a:srgbClr val="FF0000"/>
                </a:solidFill>
                <a:latin typeface="Franklin Gothic Demi Cond" panose="020B0706030402020204" pitchFamily="34" charset="0"/>
              </a:rPr>
              <a:t>The Blowout Committee is selling Krispy Kreme  Doughnut Vouchers for $8 each. Please see Alexis, Tanise, Emmisha or Gabi. Thank you in advance!</a:t>
            </a:r>
          </a:p>
        </p:txBody>
      </p:sp>
      <p:pic>
        <p:nvPicPr>
          <p:cNvPr id="3" name="Picture 2"/>
          <p:cNvPicPr>
            <a:picLocks noChangeAspect="1"/>
          </p:cNvPicPr>
          <p:nvPr/>
        </p:nvPicPr>
        <p:blipFill>
          <a:blip r:embed="rId2"/>
          <a:stretch>
            <a:fillRect/>
          </a:stretch>
        </p:blipFill>
        <p:spPr>
          <a:xfrm>
            <a:off x="921763" y="734740"/>
            <a:ext cx="4389847" cy="1609216"/>
          </a:xfrm>
          <a:prstGeom prst="rect">
            <a:avLst/>
          </a:prstGeom>
        </p:spPr>
      </p:pic>
      <p:pic>
        <p:nvPicPr>
          <p:cNvPr id="4" name="Picture 3"/>
          <p:cNvPicPr>
            <a:picLocks noChangeAspect="1"/>
          </p:cNvPicPr>
          <p:nvPr/>
        </p:nvPicPr>
        <p:blipFill>
          <a:blip r:embed="rId3"/>
          <a:stretch>
            <a:fillRect/>
          </a:stretch>
        </p:blipFill>
        <p:spPr>
          <a:xfrm>
            <a:off x="7727940" y="3429001"/>
            <a:ext cx="4105504" cy="2217442"/>
          </a:xfrm>
          <a:prstGeom prst="rect">
            <a:avLst/>
          </a:prstGeom>
        </p:spPr>
      </p:pic>
    </p:spTree>
    <p:extLst>
      <p:ext uri="{BB962C8B-B14F-4D97-AF65-F5344CB8AC3E}">
        <p14:creationId xmlns:p14="http://schemas.microsoft.com/office/powerpoint/2010/main" val="335443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152225</TotalTime>
  <Words>848</Words>
  <Application>Microsoft Macintosh PowerPoint</Application>
  <PresentationFormat>Widescreen</PresentationFormat>
  <Paragraphs>56</Paragraphs>
  <Slides>19</Slides>
  <Notes>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19</vt:i4>
      </vt:variant>
    </vt:vector>
  </HeadingPairs>
  <TitlesOfParts>
    <vt:vector size="37" baseType="lpstr">
      <vt:lpstr>Arial Unicode MS</vt:lpstr>
      <vt:lpstr>Malgun Gothic Semilight</vt:lpstr>
      <vt:lpstr>Arial</vt:lpstr>
      <vt:lpstr>Arial Black</vt:lpstr>
      <vt:lpstr>Bauhaus 93</vt:lpstr>
      <vt:lpstr>Bookman Old Style</vt:lpstr>
      <vt:lpstr>Calibri</vt:lpstr>
      <vt:lpstr>Colonna MT</vt:lpstr>
      <vt:lpstr>Copperplate Gothic Light</vt:lpstr>
      <vt:lpstr>Franklin Gothic Demi Cond</vt:lpstr>
      <vt:lpstr>Franklin Gothic Heavy</vt:lpstr>
      <vt:lpstr>Franklin Gothic Medium</vt:lpstr>
      <vt:lpstr>Garamond</vt:lpstr>
      <vt:lpstr>Microsoft Yi Baiti</vt:lpstr>
      <vt:lpstr>Showcard Gothic</vt:lpstr>
      <vt:lpstr>Times New Roman</vt:lpstr>
      <vt:lpstr>Tw Cen MT</vt:lpstr>
      <vt:lpstr>Organic</vt:lpstr>
      <vt:lpstr>PowerPoint Presentation</vt:lpstr>
      <vt:lpstr>PowerPoint Presentation</vt:lpstr>
      <vt:lpstr>PowerPoint Presentation</vt:lpstr>
      <vt:lpstr>PowerPoint Presentation</vt:lpstr>
      <vt:lpstr>PowerPoint Presentation</vt:lpstr>
      <vt:lpstr>Bread Ministry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Possessing The Things of God</vt:lpstr>
      <vt:lpstr>PowerPoint Presentation</vt:lpstr>
      <vt:lpstr>PowerPoint Presentation</vt:lpstr>
      <vt:lpstr>Partners please visit our SBHC Bulletin Board located in the lobby for all other in house ministry announcements and the new Bulletin Board under the breezeway for the Pastors Engagements. </vt:lpstr>
      <vt:lpstr>PowerPoint Presentation</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showers</dc:creator>
  <cp:lastModifiedBy>Microsoft Office User</cp:lastModifiedBy>
  <cp:revision>1729</cp:revision>
  <cp:lastPrinted>2014-09-28T14:54:56Z</cp:lastPrinted>
  <dcterms:created xsi:type="dcterms:W3CDTF">2014-01-04T18:40:39Z</dcterms:created>
  <dcterms:modified xsi:type="dcterms:W3CDTF">2019-04-27T18:53:42Z</dcterms:modified>
</cp:coreProperties>
</file>